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7" r:id="rId7"/>
    <p:sldId id="263" r:id="rId8"/>
    <p:sldId id="268" r:id="rId9"/>
    <p:sldId id="261" r:id="rId10"/>
    <p:sldId id="269" r:id="rId11"/>
    <p:sldId id="270" r:id="rId12"/>
    <p:sldId id="271" r:id="rId13"/>
    <p:sldId id="272" r:id="rId14"/>
    <p:sldId id="273" r:id="rId15"/>
    <p:sldId id="274" r:id="rId16"/>
    <p:sldId id="275" r:id="rId17"/>
    <p:sldId id="264" r:id="rId18"/>
    <p:sldId id="266"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Kenao Sans Serif"/>
      <p:regular r:id="rId24"/>
    </p:embeddedFont>
    <p:embeddedFont>
      <p:font typeface="Montserrat" panose="000005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4887F1-D4FC-4A8C-B63F-475E96175D66}">
          <p14:sldIdLst>
            <p14:sldId id="256"/>
          </p14:sldIdLst>
        </p14:section>
        <p14:section name="First" id="{E78AD2DE-14B0-4B49-B9E5-3773EF399032}">
          <p14:sldIdLst>
            <p14:sldId id="257"/>
            <p14:sldId id="258"/>
            <p14:sldId id="259"/>
            <p14:sldId id="260"/>
          </p14:sldIdLst>
        </p14:section>
        <p14:section name="Html" id="{74F77C28-538E-4F2E-87DF-FDF9D17D620A}">
          <p14:sldIdLst>
            <p14:sldId id="267"/>
            <p14:sldId id="263"/>
          </p14:sldIdLst>
        </p14:section>
        <p14:section name="CSS" id="{5806956A-4987-42C8-936B-B9B980CCA089}">
          <p14:sldIdLst>
            <p14:sldId id="268"/>
            <p14:sldId id="261"/>
          </p14:sldIdLst>
        </p14:section>
        <p14:section name="bootstrap" id="{1BC42C25-1AE3-486E-BA7F-9BA99A85B186}">
          <p14:sldIdLst>
            <p14:sldId id="269"/>
            <p14:sldId id="270"/>
          </p14:sldIdLst>
        </p14:section>
        <p14:section name="js" id="{C6F4496A-D377-4A3C-BA7F-63A11C991626}">
          <p14:sldIdLst>
            <p14:sldId id="271"/>
            <p14:sldId id="272"/>
          </p14:sldIdLst>
        </p14:section>
        <p14:section name="jquery" id="{35AC9ACD-3736-4A6D-9229-669B860EE8EB}">
          <p14:sldIdLst>
            <p14:sldId id="273"/>
            <p14:sldId id="274"/>
          </p14:sldIdLst>
        </p14:section>
        <p14:section name="gitbash" id="{6D61D9C5-7B75-47A2-8168-81D452F4DBFA}">
          <p14:sldIdLst>
            <p14:sldId id="275"/>
            <p14:sldId id="264"/>
          </p14:sldIdLst>
        </p14:section>
        <p14:section name="ty" id="{B710472E-3E04-4E4C-872C-A01D8CC3DE3B}">
          <p14:sldIdLst>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2" autoAdjust="0"/>
  </p:normalViewPr>
  <p:slideViewPr>
    <p:cSldViewPr>
      <p:cViewPr varScale="1">
        <p:scale>
          <a:sx n="54" d="100"/>
          <a:sy n="54" d="100"/>
        </p:scale>
        <p:origin x="782"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8/21/2023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file:///E:\Web%20Development\Section%2011\11.3%20TinDog%20Project\index.html" TargetMode="Externa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file:///E:\Web%20Development\Dicee%20Challenge\index.html" TargetMode="External"/><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file:///E:\Web%20Development\Drum%20kit\index.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file:///E:\Web%20Development\jQuery\index.html" TargetMode="External"/><Relationship Id="rId2" Type="http://schemas.openxmlformats.org/officeDocument/2006/relationships/hyperlink" Target="file:///E:\Web%20Development\Simon%20Game\index.html" TargetMode="Externa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9.png"/><Relationship Id="rId18" Type="http://schemas.openxmlformats.org/officeDocument/2006/relationships/slide" Target="slide16.xml"/><Relationship Id="rId3" Type="http://schemas.openxmlformats.org/officeDocument/2006/relationships/slide" Target="slide6.xml"/><Relationship Id="rId7" Type="http://schemas.openxmlformats.org/officeDocument/2006/relationships/image" Target="../media/image7.png"/><Relationship Id="rId12" Type="http://schemas.openxmlformats.org/officeDocument/2006/relationships/slide" Target="slide12.xml"/><Relationship Id="rId17" Type="http://schemas.openxmlformats.org/officeDocument/2006/relationships/image" Target="../media/image11.png"/><Relationship Id="rId2" Type="http://schemas.openxmlformats.org/officeDocument/2006/relationships/image" Target="../media/image6.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image" Target="../media/image9.png"/><Relationship Id="rId5" Type="http://schemas.openxmlformats.org/officeDocument/2006/relationships/image" Target="../media/image7.png"/><Relationship Id="rId15" Type="http://schemas.openxmlformats.org/officeDocument/2006/relationships/slide" Target="slide14.xm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slide" Target="slide10.xml"/><Relationship Id="rId1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file:///E:\Web%20Development\Section%203\3.4%20Birthday%20Invite%20Project\index.html" TargetMode="External"/><Relationship Id="rId2" Type="http://schemas.openxmlformats.org/officeDocument/2006/relationships/hyperlink" Target="file:///E:\Web%20Development\Section%202\2.4%20Movie%20Ranking%20Project\index.html" TargetMode="Externa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file:///E:\Web%20Development\Section%204\4.3%20HTML%20Porfolio%20Project\index.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hyperlink" Target="file:///E:\Web%20Development\Section%2010\10.3%20Mondrian%20Project\index.html" TargetMode="External"/><Relationship Id="rId3" Type="http://schemas.openxmlformats.org/officeDocument/2006/relationships/hyperlink" Target="file:///E:\Web%20Development\Section%205\5.4%20Color%20Vocab%20Project\index.html" TargetMode="External"/><Relationship Id="rId7" Type="http://schemas.openxmlformats.org/officeDocument/2006/relationships/hyperlink" Target="file:///E:\Web%20Development\Section%209\9.4%20Flexbox%20Pricing%20Table%20Project\index.html" TargetMode="External"/><Relationship Id="rId2" Type="http://schemas.openxmlformats.org/officeDocument/2006/relationships/image" Target="../media/image15.jpeg"/><Relationship Id="rId1" Type="http://schemas.openxmlformats.org/officeDocument/2006/relationships/slideLayout" Target="../slideLayouts/slideLayout7.xml"/><Relationship Id="rId6" Type="http://schemas.openxmlformats.org/officeDocument/2006/relationships/hyperlink" Target="file:///E:\Web%20Development\Section%208\8.4%20Web%20Design%20Agency%20Project\index.html" TargetMode="External"/><Relationship Id="rId5" Type="http://schemas.openxmlformats.org/officeDocument/2006/relationships/hyperlink" Target="file:///E:\Web%20Development\Section%207\7.3%20CSS%20Flag%20Project\index.html" TargetMode="External"/><Relationship Id="rId4" Type="http://schemas.openxmlformats.org/officeDocument/2006/relationships/hyperlink" Target="file:///E:\Web%20Development\Section%206\6.4%20Motivation%20Meme%20Project\index.html" TargetMode="Externa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076524" cy="10287000"/>
            <a:chOff x="0" y="0"/>
            <a:chExt cx="1600401" cy="2709333"/>
          </a:xfrm>
        </p:grpSpPr>
        <p:sp>
          <p:nvSpPr>
            <p:cNvPr id="3" name="Freeform 3"/>
            <p:cNvSpPr/>
            <p:nvPr/>
          </p:nvSpPr>
          <p:spPr>
            <a:xfrm>
              <a:off x="0" y="0"/>
              <a:ext cx="1600401" cy="2709333"/>
            </a:xfrm>
            <a:custGeom>
              <a:avLst/>
              <a:gdLst/>
              <a:ahLst/>
              <a:cxnLst/>
              <a:rect l="l" t="t" r="r" b="b"/>
              <a:pathLst>
                <a:path w="1600401" h="2709333">
                  <a:moveTo>
                    <a:pt x="0" y="0"/>
                  </a:moveTo>
                  <a:lnTo>
                    <a:pt x="1600401" y="0"/>
                  </a:lnTo>
                  <a:lnTo>
                    <a:pt x="1600401" y="2709333"/>
                  </a:lnTo>
                  <a:lnTo>
                    <a:pt x="0" y="2709333"/>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760660" y="1958666"/>
            <a:ext cx="6152354" cy="8328334"/>
          </a:xfrm>
          <a:custGeom>
            <a:avLst/>
            <a:gdLst/>
            <a:ahLst/>
            <a:cxnLst/>
            <a:rect l="l" t="t" r="r" b="b"/>
            <a:pathLst>
              <a:path w="6152354" h="8328334">
                <a:moveTo>
                  <a:pt x="0" y="0"/>
                </a:moveTo>
                <a:lnTo>
                  <a:pt x="6152355" y="0"/>
                </a:lnTo>
                <a:lnTo>
                  <a:pt x="6152355" y="8328334"/>
                </a:lnTo>
                <a:lnTo>
                  <a:pt x="0" y="8328334"/>
                </a:lnTo>
                <a:lnTo>
                  <a:pt x="0" y="0"/>
                </a:lnTo>
                <a:close/>
              </a:path>
            </a:pathLst>
          </a:custGeom>
          <a:blipFill>
            <a:blip r:embed="rId2"/>
            <a:stretch>
              <a:fillRect l="-32566" t="-37362" r="-6643" b="-16894"/>
            </a:stretch>
          </a:blipFill>
        </p:spPr>
        <p:txBody>
          <a:bodyPr/>
          <a:lstStyle/>
          <a:p>
            <a:endParaRPr lang="en-IN"/>
          </a:p>
        </p:txBody>
      </p:sp>
      <p:sp>
        <p:nvSpPr>
          <p:cNvPr id="6" name="TextBox 6"/>
          <p:cNvSpPr txBox="1"/>
          <p:nvPr/>
        </p:nvSpPr>
        <p:spPr>
          <a:xfrm>
            <a:off x="9144000" y="3140741"/>
            <a:ext cx="11570453" cy="2053963"/>
          </a:xfrm>
          <a:prstGeom prst="rect">
            <a:avLst/>
          </a:prstGeom>
        </p:spPr>
        <p:txBody>
          <a:bodyPr lIns="0" tIns="0" rIns="0" bIns="0" rtlCol="0" anchor="t">
            <a:spAutoFit/>
          </a:bodyPr>
          <a:lstStyle/>
          <a:p>
            <a:pPr>
              <a:lnSpc>
                <a:spcPts val="7921"/>
              </a:lnSpc>
            </a:pPr>
            <a:r>
              <a:rPr lang="en-US" sz="7766" spc="-349" dirty="0">
                <a:solidFill>
                  <a:srgbClr val="413835"/>
                </a:solidFill>
                <a:latin typeface="Kenao Sans Serif"/>
              </a:rPr>
              <a:t>SUMMER TRAINING EVALUATION 2023</a:t>
            </a:r>
          </a:p>
        </p:txBody>
      </p:sp>
      <p:sp>
        <p:nvSpPr>
          <p:cNvPr id="8" name="TextBox 8"/>
          <p:cNvSpPr txBox="1"/>
          <p:nvPr/>
        </p:nvSpPr>
        <p:spPr>
          <a:xfrm>
            <a:off x="12189532" y="8585607"/>
            <a:ext cx="4781022" cy="440127"/>
          </a:xfrm>
          <a:prstGeom prst="rect">
            <a:avLst/>
          </a:prstGeom>
        </p:spPr>
        <p:txBody>
          <a:bodyPr lIns="0" tIns="0" rIns="0" bIns="0" rtlCol="0" anchor="t">
            <a:spAutoFit/>
          </a:bodyPr>
          <a:lstStyle/>
          <a:p>
            <a:pPr algn="r">
              <a:lnSpc>
                <a:spcPts val="3709"/>
              </a:lnSpc>
            </a:pPr>
            <a:r>
              <a:rPr lang="en-US" sz="2156" spc="161">
                <a:solidFill>
                  <a:srgbClr val="000000"/>
                </a:solidFill>
                <a:latin typeface="Montserrat"/>
              </a:rPr>
              <a:t>Instructors :  Dr. Angela Yu</a:t>
            </a:r>
          </a:p>
        </p:txBody>
      </p:sp>
      <p:sp>
        <p:nvSpPr>
          <p:cNvPr id="9" name="AutoShape 9"/>
          <p:cNvSpPr/>
          <p:nvPr/>
        </p:nvSpPr>
        <p:spPr>
          <a:xfrm>
            <a:off x="13781910" y="1028700"/>
            <a:ext cx="4506090" cy="0"/>
          </a:xfrm>
          <a:prstGeom prst="line">
            <a:avLst/>
          </a:prstGeom>
          <a:ln w="28575" cap="flat">
            <a:solidFill>
              <a:srgbClr val="000000"/>
            </a:solidFill>
            <a:prstDash val="solid"/>
            <a:headEnd type="oval" w="lg" len="lg"/>
            <a:tailEnd type="none" w="sm" len="sm"/>
          </a:ln>
        </p:spPr>
        <p:txBody>
          <a:bodyPr/>
          <a:lstStyle/>
          <a:p>
            <a:endParaRPr lang="en-IN"/>
          </a:p>
        </p:txBody>
      </p:sp>
      <p:sp>
        <p:nvSpPr>
          <p:cNvPr id="10" name="TextBox 10"/>
          <p:cNvSpPr txBox="1"/>
          <p:nvPr/>
        </p:nvSpPr>
        <p:spPr>
          <a:xfrm>
            <a:off x="16034955" y="9677607"/>
            <a:ext cx="4872661" cy="389940"/>
          </a:xfrm>
          <a:prstGeom prst="rect">
            <a:avLst/>
          </a:prstGeom>
        </p:spPr>
        <p:txBody>
          <a:bodyPr lIns="0" tIns="0" rIns="0" bIns="0" rtlCol="0" anchor="t">
            <a:spAutoFit/>
          </a:bodyPr>
          <a:lstStyle/>
          <a:p>
            <a:pPr>
              <a:lnSpc>
                <a:spcPts val="2948"/>
              </a:lnSpc>
            </a:pPr>
            <a:r>
              <a:rPr lang="en-US" sz="2891">
                <a:solidFill>
                  <a:srgbClr val="000000"/>
                </a:solidFill>
                <a:latin typeface="Montserrat"/>
              </a:rPr>
              <a:t>UDEMY </a:t>
            </a:r>
          </a:p>
        </p:txBody>
      </p:sp>
      <p:sp>
        <p:nvSpPr>
          <p:cNvPr id="11" name="Freeform 7">
            <a:extLst>
              <a:ext uri="{FF2B5EF4-FFF2-40B4-BE49-F238E27FC236}">
                <a16:creationId xmlns:a16="http://schemas.microsoft.com/office/drawing/2014/main" id="{F520F726-29DC-CDDC-F0E2-989A26D5B20D}"/>
              </a:ext>
            </a:extLst>
          </p:cNvPr>
          <p:cNvSpPr/>
          <p:nvPr/>
        </p:nvSpPr>
        <p:spPr>
          <a:xfrm>
            <a:off x="-8229074" y="3108960"/>
            <a:ext cx="7613581" cy="4910852"/>
          </a:xfrm>
          <a:custGeom>
            <a:avLst/>
            <a:gdLst/>
            <a:ahLst/>
            <a:cxnLst/>
            <a:rect l="l" t="t" r="r" b="b"/>
            <a:pathLst>
              <a:path w="7613581" h="4910852">
                <a:moveTo>
                  <a:pt x="0" y="0"/>
                </a:moveTo>
                <a:lnTo>
                  <a:pt x="7613581" y="0"/>
                </a:lnTo>
                <a:lnTo>
                  <a:pt x="7613581" y="4910851"/>
                </a:lnTo>
                <a:lnTo>
                  <a:pt x="0" y="4910851"/>
                </a:lnTo>
                <a:lnTo>
                  <a:pt x="0" y="0"/>
                </a:lnTo>
                <a:close/>
              </a:path>
            </a:pathLst>
          </a:custGeom>
          <a:blipFill>
            <a:blip r:embed="rId3"/>
            <a:stretch>
              <a:fillRect t="-1665" b="-1665"/>
            </a:stretch>
          </a:blipFill>
        </p:spPr>
        <p:txBody>
          <a:bodyPr/>
          <a:lstStyle/>
          <a:p>
            <a:endParaRPr lang="en-I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4572000" y="571500"/>
            <a:ext cx="9144000" cy="91440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28700"/>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5791200" y="6202570"/>
            <a:ext cx="11622441" cy="1539460"/>
          </a:xfrm>
          <a:prstGeom prst="rect">
            <a:avLst/>
          </a:prstGeom>
        </p:spPr>
        <p:txBody>
          <a:bodyPr lIns="0" tIns="0" rIns="0" bIns="0" rtlCol="0" anchor="t">
            <a:spAutoFit/>
          </a:bodyPr>
          <a:lstStyle/>
          <a:p>
            <a:pPr>
              <a:lnSpc>
                <a:spcPts val="11490"/>
              </a:lnSpc>
            </a:pPr>
            <a:r>
              <a:rPr lang="en-US" sz="11265" b="1" spc="-506" dirty="0">
                <a:solidFill>
                  <a:schemeClr val="bg1"/>
                </a:solidFill>
                <a:latin typeface="Courier New" panose="02070309020205020404" pitchFamily="49" charset="0"/>
                <a:cs typeface="Courier New" panose="02070309020205020404" pitchFamily="49" charset="0"/>
              </a:rPr>
              <a:t>Bootstrap</a:t>
            </a:r>
          </a:p>
        </p:txBody>
      </p:sp>
    </p:spTree>
    <p:extLst>
      <p:ext uri="{BB962C8B-B14F-4D97-AF65-F5344CB8AC3E}">
        <p14:creationId xmlns:p14="http://schemas.microsoft.com/office/powerpoint/2010/main" val="327440699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82645" cy="10287000"/>
            <a:chOff x="0" y="0"/>
            <a:chExt cx="1681026" cy="2709333"/>
          </a:xfrm>
        </p:grpSpPr>
        <p:sp>
          <p:nvSpPr>
            <p:cNvPr id="3" name="Freeform 3"/>
            <p:cNvSpPr/>
            <p:nvPr/>
          </p:nvSpPr>
          <p:spPr>
            <a:xfrm>
              <a:off x="0" y="0"/>
              <a:ext cx="1681026" cy="2709333"/>
            </a:xfrm>
            <a:custGeom>
              <a:avLst/>
              <a:gdLst/>
              <a:ahLst/>
              <a:cxnLst/>
              <a:rect l="l" t="t" r="r" b="b"/>
              <a:pathLst>
                <a:path w="1681026" h="2709333">
                  <a:moveTo>
                    <a:pt x="0" y="0"/>
                  </a:moveTo>
                  <a:lnTo>
                    <a:pt x="1681026" y="0"/>
                  </a:lnTo>
                  <a:lnTo>
                    <a:pt x="1681026" y="2709333"/>
                  </a:lnTo>
                  <a:lnTo>
                    <a:pt x="0" y="2709333"/>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92191" y="183224"/>
            <a:ext cx="5890454" cy="1474763"/>
          </a:xfrm>
          <a:prstGeom prst="rect">
            <a:avLst/>
          </a:prstGeom>
        </p:spPr>
        <p:txBody>
          <a:bodyPr wrap="square" lIns="0" tIns="0" rIns="0" bIns="0" rtlCol="0" anchor="t">
            <a:spAutoFit/>
          </a:bodyPr>
          <a:lstStyle/>
          <a:p>
            <a:pPr>
              <a:lnSpc>
                <a:spcPts val="11490"/>
              </a:lnSpc>
            </a:pPr>
            <a:r>
              <a:rPr lang="en-US" sz="11265" spc="-506" dirty="0">
                <a:solidFill>
                  <a:srgbClr val="413835"/>
                </a:solidFill>
                <a:latin typeface="Kenao Sans Serif"/>
              </a:rPr>
              <a:t>Bootstrap</a:t>
            </a:r>
          </a:p>
        </p:txBody>
      </p:sp>
      <p:sp>
        <p:nvSpPr>
          <p:cNvPr id="23" name="TextBox 23"/>
          <p:cNvSpPr txBox="1"/>
          <p:nvPr/>
        </p:nvSpPr>
        <p:spPr>
          <a:xfrm>
            <a:off x="844306" y="2005548"/>
            <a:ext cx="4483587" cy="3161058"/>
          </a:xfrm>
          <a:prstGeom prst="rect">
            <a:avLst/>
          </a:prstGeom>
        </p:spPr>
        <p:txBody>
          <a:bodyPr lIns="0" tIns="0" rIns="0" bIns="0" rtlCol="0" anchor="t">
            <a:spAutoFit/>
          </a:bodyPr>
          <a:lstStyle/>
          <a:p>
            <a:pPr>
              <a:lnSpc>
                <a:spcPts val="3136"/>
              </a:lnSpc>
            </a:pPr>
            <a:r>
              <a:rPr lang="en-US" sz="2400" b="0" i="0" dirty="0">
                <a:solidFill>
                  <a:srgbClr val="4D5156"/>
                </a:solidFill>
                <a:effectLst/>
                <a:latin typeface="Google Sans"/>
              </a:rPr>
              <a:t> Bootstrap is </a:t>
            </a:r>
            <a:r>
              <a:rPr lang="en-US" sz="2400" b="0" i="0" dirty="0">
                <a:solidFill>
                  <a:srgbClr val="040C28"/>
                </a:solidFill>
                <a:effectLst/>
                <a:latin typeface="Google Sans"/>
              </a:rPr>
              <a:t>a free, open source front-end development framework for the creation of websites and web apps</a:t>
            </a:r>
            <a:r>
              <a:rPr lang="en-US" sz="2400" b="0" i="0" dirty="0">
                <a:solidFill>
                  <a:srgbClr val="4D5156"/>
                </a:solidFill>
                <a:effectLst/>
                <a:latin typeface="Google Sans"/>
              </a:rPr>
              <a:t>. Designed to enable responsive development of mobile-first websites, Bootstrap provides a collection of syntax for template designs.</a:t>
            </a:r>
            <a:endParaRPr lang="en-US" sz="2240" dirty="0">
              <a:solidFill>
                <a:srgbClr val="FFFFFF"/>
              </a:solidFill>
              <a:latin typeface="Montserrat"/>
            </a:endParaRPr>
          </a:p>
        </p:txBody>
      </p:sp>
      <p:sp>
        <p:nvSpPr>
          <p:cNvPr id="33" name="TextBox 7">
            <a:extLst>
              <a:ext uri="{FF2B5EF4-FFF2-40B4-BE49-F238E27FC236}">
                <a16:creationId xmlns:a16="http://schemas.microsoft.com/office/drawing/2014/main" id="{8D479EA0-8AEA-D1E7-E826-FC9FB238A6A8}"/>
              </a:ext>
            </a:extLst>
          </p:cNvPr>
          <p:cNvSpPr txBox="1"/>
          <p:nvPr/>
        </p:nvSpPr>
        <p:spPr>
          <a:xfrm>
            <a:off x="7252934" y="4039327"/>
            <a:ext cx="4652424" cy="2651688"/>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What I have learned ?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Layout</a:t>
            </a:r>
          </a:p>
          <a:p>
            <a:pPr marL="342900" indent="-342900">
              <a:lnSpc>
                <a:spcPts val="3465"/>
              </a:lnSpc>
              <a:buFont typeface="Wingdings" panose="05000000000000000000" pitchFamily="2" charset="2"/>
              <a:buChar char="§"/>
            </a:pPr>
            <a:r>
              <a:rPr lang="en-US" sz="2236" dirty="0">
                <a:solidFill>
                  <a:srgbClr val="000000"/>
                </a:solidFill>
                <a:latin typeface="Montserrat"/>
              </a:rPr>
              <a:t>Components</a:t>
            </a:r>
          </a:p>
          <a:p>
            <a:pPr marL="342900" indent="-342900">
              <a:lnSpc>
                <a:spcPts val="3465"/>
              </a:lnSpc>
              <a:buFont typeface="Wingdings" panose="05000000000000000000" pitchFamily="2" charset="2"/>
              <a:buChar char="§"/>
            </a:pPr>
            <a:r>
              <a:rPr lang="en-US" sz="2236" dirty="0" err="1">
                <a:solidFill>
                  <a:srgbClr val="000000"/>
                </a:solidFill>
                <a:latin typeface="Montserrat"/>
              </a:rPr>
              <a:t>Colour</a:t>
            </a:r>
            <a:r>
              <a:rPr lang="en-US" sz="2236" dirty="0">
                <a:solidFill>
                  <a:srgbClr val="000000"/>
                </a:solidFill>
                <a:latin typeface="Montserrat"/>
              </a:rPr>
              <a:t> theory</a:t>
            </a: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sp>
        <p:nvSpPr>
          <p:cNvPr id="34" name="AutoShape 2" descr="CSS Adalah Bahasa untuk Mewarnai saat Programming, Apa Maksudnya?">
            <a:extLst>
              <a:ext uri="{FF2B5EF4-FFF2-40B4-BE49-F238E27FC236}">
                <a16:creationId xmlns:a16="http://schemas.microsoft.com/office/drawing/2014/main" id="{BBE3A660-E709-D1CE-1092-0D3BE99C7A8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9" name="TextBox 7">
            <a:extLst>
              <a:ext uri="{FF2B5EF4-FFF2-40B4-BE49-F238E27FC236}">
                <a16:creationId xmlns:a16="http://schemas.microsoft.com/office/drawing/2014/main" id="{4E91B03A-AB43-38F4-05A1-17552F814D58}"/>
              </a:ext>
            </a:extLst>
          </p:cNvPr>
          <p:cNvSpPr txBox="1"/>
          <p:nvPr/>
        </p:nvSpPr>
        <p:spPr>
          <a:xfrm>
            <a:off x="12630663" y="4012113"/>
            <a:ext cx="5657338" cy="2160528"/>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My Projects :</a:t>
            </a:r>
          </a:p>
          <a:p>
            <a:pPr marL="342900" indent="-342900">
              <a:lnSpc>
                <a:spcPts val="3465"/>
              </a:lnSpc>
              <a:buFont typeface="Wingdings" panose="05000000000000000000" pitchFamily="2" charset="2"/>
              <a:buChar char="§"/>
            </a:pPr>
            <a:r>
              <a:rPr lang="en-US" sz="2236" dirty="0" err="1">
                <a:solidFill>
                  <a:srgbClr val="000000"/>
                </a:solidFill>
                <a:latin typeface="Montserrat"/>
                <a:hlinkClick r:id="rId2" action="ppaction://hlinkfile"/>
              </a:rPr>
              <a:t>TinDog</a:t>
            </a:r>
            <a:r>
              <a:rPr lang="en-US" sz="2236" dirty="0">
                <a:solidFill>
                  <a:srgbClr val="000000"/>
                </a:solidFill>
                <a:latin typeface="Montserrat"/>
                <a:hlinkClick r:id="rId2" action="ppaction://hlinkfile"/>
              </a:rPr>
              <a:t> Startup website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q"/>
            </a:pPr>
            <a:endParaRPr lang="en-US" sz="900" dirty="0">
              <a:solidFill>
                <a:srgbClr val="000000"/>
              </a:solidFill>
              <a:latin typeface="Montserrat"/>
            </a:endParaRPr>
          </a:p>
        </p:txBody>
      </p:sp>
      <p:pic>
        <p:nvPicPr>
          <p:cNvPr id="3074" name="Picture 2" descr="What Is Bootstrap in Programming? A Web Development Beginner's Guide">
            <a:extLst>
              <a:ext uri="{FF2B5EF4-FFF2-40B4-BE49-F238E27FC236}">
                <a16:creationId xmlns:a16="http://schemas.microsoft.com/office/drawing/2014/main" id="{D96639EB-3210-1216-F721-857263B33B3B}"/>
              </a:ext>
            </a:extLst>
          </p:cNvPr>
          <p:cNvPicPr>
            <a:picLocks noChangeAspect="1" noChangeArrowheads="1"/>
          </p:cNvPicPr>
          <p:nvPr/>
        </p:nvPicPr>
        <p:blipFill>
          <a:blip r:embed="rId3">
            <a:alphaModFix amt="44000"/>
            <a:extLst>
              <a:ext uri="{28A0092B-C50C-407E-A947-70E740481C1C}">
                <a14:useLocalDpi xmlns:a14="http://schemas.microsoft.com/office/drawing/2010/main" val="0"/>
              </a:ext>
            </a:extLst>
          </a:blip>
          <a:srcRect/>
          <a:stretch>
            <a:fillRect/>
          </a:stretch>
        </p:blipFill>
        <p:spPr bwMode="auto">
          <a:xfrm>
            <a:off x="310247" y="6001071"/>
            <a:ext cx="5762150" cy="38318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ootstrap Cheatsheet - A Basic Guide to Bootstrap - GeeksforGeeks">
            <a:extLst>
              <a:ext uri="{FF2B5EF4-FFF2-40B4-BE49-F238E27FC236}">
                <a16:creationId xmlns:a16="http://schemas.microsoft.com/office/drawing/2014/main" id="{0A8BC507-EDB6-8875-31DD-500F27C5A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2933" y="150626"/>
            <a:ext cx="9525000" cy="2909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7">
            <a:extLst>
              <a:ext uri="{FF2B5EF4-FFF2-40B4-BE49-F238E27FC236}">
                <a16:creationId xmlns:a16="http://schemas.microsoft.com/office/drawing/2014/main" id="{3703EFE6-61F3-AD86-104F-2B9D3913D5C2}"/>
              </a:ext>
            </a:extLst>
          </p:cNvPr>
          <p:cNvSpPr txBox="1"/>
          <p:nvPr/>
        </p:nvSpPr>
        <p:spPr>
          <a:xfrm>
            <a:off x="7395666" y="6732372"/>
            <a:ext cx="4652424" cy="3100529"/>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Extra</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Color theory</a:t>
            </a:r>
          </a:p>
          <a:p>
            <a:pPr marL="342900" indent="-342900">
              <a:lnSpc>
                <a:spcPts val="3465"/>
              </a:lnSpc>
              <a:buFont typeface="Wingdings" panose="05000000000000000000" pitchFamily="2" charset="2"/>
              <a:buChar char="§"/>
            </a:pPr>
            <a:r>
              <a:rPr lang="en-US" sz="2236" dirty="0">
                <a:solidFill>
                  <a:srgbClr val="000000"/>
                </a:solidFill>
                <a:latin typeface="Montserrat"/>
              </a:rPr>
              <a:t>Font size</a:t>
            </a:r>
          </a:p>
          <a:p>
            <a:pPr marL="342900" indent="-342900">
              <a:lnSpc>
                <a:spcPts val="3465"/>
              </a:lnSpc>
              <a:buFont typeface="Wingdings" panose="05000000000000000000" pitchFamily="2" charset="2"/>
              <a:buChar char="§"/>
            </a:pPr>
            <a:r>
              <a:rPr lang="en-US" sz="2236" dirty="0">
                <a:solidFill>
                  <a:srgbClr val="000000"/>
                </a:solidFill>
                <a:latin typeface="Montserrat"/>
              </a:rPr>
              <a:t>UI Design</a:t>
            </a: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spTree>
    <p:extLst>
      <p:ext uri="{BB962C8B-B14F-4D97-AF65-F5344CB8AC3E}">
        <p14:creationId xmlns:p14="http://schemas.microsoft.com/office/powerpoint/2010/main" val="19265395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4152900" y="306614"/>
            <a:ext cx="9982200" cy="99822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45029"/>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5181600" y="6202570"/>
            <a:ext cx="8381999" cy="1539460"/>
          </a:xfrm>
          <a:prstGeom prst="rect">
            <a:avLst/>
          </a:prstGeom>
        </p:spPr>
        <p:txBody>
          <a:bodyPr wrap="square" lIns="0" tIns="0" rIns="0" bIns="0" rtlCol="0" anchor="t">
            <a:spAutoFit/>
          </a:bodyPr>
          <a:lstStyle/>
          <a:p>
            <a:pPr>
              <a:lnSpc>
                <a:spcPts val="11490"/>
              </a:lnSpc>
            </a:pPr>
            <a:r>
              <a:rPr lang="en-US" sz="11265" b="1" spc="-506" dirty="0" err="1">
                <a:solidFill>
                  <a:schemeClr val="bg1"/>
                </a:solidFill>
                <a:latin typeface="Courier New" panose="02070309020205020404" pitchFamily="49" charset="0"/>
                <a:cs typeface="Courier New" panose="02070309020205020404" pitchFamily="49" charset="0"/>
              </a:rPr>
              <a:t>Javascript</a:t>
            </a:r>
            <a:endParaRPr lang="en-US" sz="11265" b="1" spc="-506"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5347172"/>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JavaScript Tutorial - Learn JavaScript">
            <a:extLst>
              <a:ext uri="{FF2B5EF4-FFF2-40B4-BE49-F238E27FC236}">
                <a16:creationId xmlns:a16="http://schemas.microsoft.com/office/drawing/2014/main" id="{F49704F5-2C86-3CA2-ABD8-0DAFA6AE7E54}"/>
              </a:ext>
            </a:extLst>
          </p:cNvPr>
          <p:cNvPicPr>
            <a:picLocks noChangeAspect="1" noChangeArrowheads="1"/>
          </p:cNvPicPr>
          <p:nvPr/>
        </p:nvPicPr>
        <p:blipFill rotWithShape="1">
          <a:blip r:embed="rId2">
            <a:alphaModFix amt="30000"/>
            <a:extLst>
              <a:ext uri="{28A0092B-C50C-407E-A947-70E740481C1C}">
                <a14:useLocalDpi xmlns:a14="http://schemas.microsoft.com/office/drawing/2010/main" val="0"/>
              </a:ext>
            </a:extLst>
          </a:blip>
          <a:srcRect r="61853"/>
          <a:stretch/>
        </p:blipFill>
        <p:spPr bwMode="auto">
          <a:xfrm>
            <a:off x="11353800" y="3310336"/>
            <a:ext cx="5232228" cy="646577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a:off x="0" y="0"/>
            <a:ext cx="6382645" cy="10287000"/>
            <a:chOff x="0" y="0"/>
            <a:chExt cx="1681026" cy="2709333"/>
          </a:xfrm>
        </p:grpSpPr>
        <p:sp>
          <p:nvSpPr>
            <p:cNvPr id="3" name="Freeform 3"/>
            <p:cNvSpPr/>
            <p:nvPr/>
          </p:nvSpPr>
          <p:spPr>
            <a:xfrm>
              <a:off x="0" y="0"/>
              <a:ext cx="1681026" cy="2709333"/>
            </a:xfrm>
            <a:custGeom>
              <a:avLst/>
              <a:gdLst/>
              <a:ahLst/>
              <a:cxnLst/>
              <a:rect l="l" t="t" r="r" b="b"/>
              <a:pathLst>
                <a:path w="1681026" h="2709333">
                  <a:moveTo>
                    <a:pt x="0" y="0"/>
                  </a:moveTo>
                  <a:lnTo>
                    <a:pt x="1681026" y="0"/>
                  </a:lnTo>
                  <a:lnTo>
                    <a:pt x="1681026" y="2709333"/>
                  </a:lnTo>
                  <a:lnTo>
                    <a:pt x="0" y="2709333"/>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9376" y="136053"/>
            <a:ext cx="6512103" cy="1474763"/>
          </a:xfrm>
          <a:prstGeom prst="rect">
            <a:avLst/>
          </a:prstGeom>
        </p:spPr>
        <p:txBody>
          <a:bodyPr wrap="square" lIns="0" tIns="0" rIns="0" bIns="0" rtlCol="0" anchor="t">
            <a:spAutoFit/>
          </a:bodyPr>
          <a:lstStyle/>
          <a:p>
            <a:pPr>
              <a:lnSpc>
                <a:spcPts val="11490"/>
              </a:lnSpc>
            </a:pPr>
            <a:r>
              <a:rPr lang="en-US" sz="11265" spc="-506" dirty="0" err="1">
                <a:solidFill>
                  <a:srgbClr val="413835"/>
                </a:solidFill>
                <a:latin typeface="Kenao Sans Serif"/>
              </a:rPr>
              <a:t>Javascript</a:t>
            </a:r>
            <a:endParaRPr lang="en-US" sz="11265" spc="-506" dirty="0">
              <a:solidFill>
                <a:srgbClr val="413835"/>
              </a:solidFill>
              <a:latin typeface="Kenao Sans Serif"/>
            </a:endParaRPr>
          </a:p>
        </p:txBody>
      </p:sp>
      <p:sp>
        <p:nvSpPr>
          <p:cNvPr id="23" name="TextBox 23"/>
          <p:cNvSpPr txBox="1"/>
          <p:nvPr/>
        </p:nvSpPr>
        <p:spPr>
          <a:xfrm>
            <a:off x="844306" y="2005548"/>
            <a:ext cx="4483587" cy="3558603"/>
          </a:xfrm>
          <a:prstGeom prst="rect">
            <a:avLst/>
          </a:prstGeom>
        </p:spPr>
        <p:txBody>
          <a:bodyPr lIns="0" tIns="0" rIns="0" bIns="0" rtlCol="0" anchor="t">
            <a:spAutoFit/>
          </a:bodyPr>
          <a:lstStyle/>
          <a:p>
            <a:pPr>
              <a:lnSpc>
                <a:spcPts val="3136"/>
              </a:lnSpc>
            </a:pPr>
            <a:r>
              <a:rPr lang="en-US" sz="2400" b="0" i="0" dirty="0">
                <a:solidFill>
                  <a:srgbClr val="4D5156"/>
                </a:solidFill>
                <a:effectLst/>
                <a:latin typeface="Google Sans"/>
              </a:rPr>
              <a:t>JavaScript is </a:t>
            </a:r>
            <a:r>
              <a:rPr lang="en-US" sz="2400" b="0" i="0" dirty="0">
                <a:solidFill>
                  <a:srgbClr val="040C28"/>
                </a:solidFill>
                <a:effectLst/>
                <a:latin typeface="Google Sans"/>
              </a:rPr>
              <a:t>a scripting language used to develop web pages</a:t>
            </a:r>
            <a:r>
              <a:rPr lang="en-US" sz="2400" b="0" i="0" dirty="0">
                <a:solidFill>
                  <a:srgbClr val="4D5156"/>
                </a:solidFill>
                <a:effectLst/>
                <a:latin typeface="Google Sans"/>
              </a:rPr>
              <a:t>. Developed in Netscape, JS allows developers to create a dynamic and interactive web page to interact with visitors and execute complex actions. It also enables users to load content into a document without reloading the entire page.</a:t>
            </a:r>
            <a:endParaRPr lang="en-US" sz="2240" dirty="0">
              <a:solidFill>
                <a:srgbClr val="FFFFFF"/>
              </a:solidFill>
              <a:latin typeface="Montserrat"/>
            </a:endParaRPr>
          </a:p>
        </p:txBody>
      </p:sp>
      <p:sp>
        <p:nvSpPr>
          <p:cNvPr id="33" name="TextBox 7">
            <a:extLst>
              <a:ext uri="{FF2B5EF4-FFF2-40B4-BE49-F238E27FC236}">
                <a16:creationId xmlns:a16="http://schemas.microsoft.com/office/drawing/2014/main" id="{8D479EA0-8AEA-D1E7-E826-FC9FB238A6A8}"/>
              </a:ext>
            </a:extLst>
          </p:cNvPr>
          <p:cNvSpPr txBox="1"/>
          <p:nvPr/>
        </p:nvSpPr>
        <p:spPr>
          <a:xfrm>
            <a:off x="7252933" y="3887489"/>
            <a:ext cx="4652424" cy="6242415"/>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What I have learned ?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err="1">
                <a:solidFill>
                  <a:srgbClr val="000000"/>
                </a:solidFill>
                <a:latin typeface="Montserrat"/>
              </a:rPr>
              <a:t>DataType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Variables</a:t>
            </a:r>
          </a:p>
          <a:p>
            <a:pPr marL="342900" indent="-342900">
              <a:lnSpc>
                <a:spcPts val="3465"/>
              </a:lnSpc>
              <a:buFont typeface="Wingdings" panose="05000000000000000000" pitchFamily="2" charset="2"/>
              <a:buChar char="§"/>
            </a:pPr>
            <a:r>
              <a:rPr lang="en-US" sz="2236" dirty="0">
                <a:solidFill>
                  <a:srgbClr val="000000"/>
                </a:solidFill>
                <a:latin typeface="Montserrat"/>
              </a:rPr>
              <a:t>String</a:t>
            </a:r>
          </a:p>
          <a:p>
            <a:pPr marL="342900" indent="-342900">
              <a:lnSpc>
                <a:spcPts val="3465"/>
              </a:lnSpc>
              <a:buFont typeface="Wingdings" panose="05000000000000000000" pitchFamily="2" charset="2"/>
              <a:buChar char="§"/>
            </a:pPr>
            <a:r>
              <a:rPr lang="en-US" sz="2236" dirty="0">
                <a:solidFill>
                  <a:srgbClr val="000000"/>
                </a:solidFill>
                <a:latin typeface="Montserrat"/>
              </a:rPr>
              <a:t>Basic Operators</a:t>
            </a:r>
          </a:p>
          <a:p>
            <a:pPr marL="342900" indent="-342900">
              <a:lnSpc>
                <a:spcPts val="3465"/>
              </a:lnSpc>
              <a:buFont typeface="Wingdings" panose="05000000000000000000" pitchFamily="2" charset="2"/>
              <a:buChar char="§"/>
            </a:pPr>
            <a:r>
              <a:rPr lang="en-US" sz="2236" dirty="0">
                <a:solidFill>
                  <a:srgbClr val="000000"/>
                </a:solidFill>
                <a:latin typeface="Montserrat"/>
              </a:rPr>
              <a:t>Function</a:t>
            </a:r>
          </a:p>
          <a:p>
            <a:pPr marL="342900" indent="-342900">
              <a:lnSpc>
                <a:spcPts val="3465"/>
              </a:lnSpc>
              <a:buFont typeface="Wingdings" panose="05000000000000000000" pitchFamily="2" charset="2"/>
              <a:buChar char="§"/>
            </a:pPr>
            <a:r>
              <a:rPr lang="en-US" sz="2236" dirty="0">
                <a:solidFill>
                  <a:srgbClr val="000000"/>
                </a:solidFill>
                <a:latin typeface="Montserrat"/>
              </a:rPr>
              <a:t>Control Statements</a:t>
            </a:r>
          </a:p>
          <a:p>
            <a:pPr marL="342900" indent="-342900">
              <a:lnSpc>
                <a:spcPts val="3465"/>
              </a:lnSpc>
              <a:buFont typeface="Wingdings" panose="05000000000000000000" pitchFamily="2" charset="2"/>
              <a:buChar char="§"/>
            </a:pPr>
            <a:r>
              <a:rPr lang="en-US" sz="2236" dirty="0">
                <a:solidFill>
                  <a:srgbClr val="000000"/>
                </a:solidFill>
                <a:latin typeface="Montserrat"/>
              </a:rPr>
              <a:t>Comparators</a:t>
            </a:r>
          </a:p>
          <a:p>
            <a:pPr marL="342900" indent="-342900">
              <a:lnSpc>
                <a:spcPts val="3465"/>
              </a:lnSpc>
              <a:buFont typeface="Wingdings" panose="05000000000000000000" pitchFamily="2" charset="2"/>
              <a:buChar char="§"/>
            </a:pPr>
            <a:r>
              <a:rPr lang="en-US" sz="2236" dirty="0">
                <a:solidFill>
                  <a:srgbClr val="000000"/>
                </a:solidFill>
                <a:latin typeface="Montserrat"/>
              </a:rPr>
              <a:t>For loop</a:t>
            </a:r>
          </a:p>
          <a:p>
            <a:pPr marL="342900" indent="-342900">
              <a:lnSpc>
                <a:spcPts val="3465"/>
              </a:lnSpc>
              <a:buFont typeface="Wingdings" panose="05000000000000000000" pitchFamily="2" charset="2"/>
              <a:buChar char="§"/>
            </a:pPr>
            <a:r>
              <a:rPr lang="en-US" sz="2236" dirty="0">
                <a:solidFill>
                  <a:srgbClr val="000000"/>
                </a:solidFill>
                <a:latin typeface="Montserrat"/>
              </a:rPr>
              <a:t>While loop</a:t>
            </a:r>
          </a:p>
          <a:p>
            <a:pPr marL="342900" indent="-342900">
              <a:lnSpc>
                <a:spcPts val="3465"/>
              </a:lnSpc>
              <a:buFont typeface="Wingdings" panose="05000000000000000000" pitchFamily="2" charset="2"/>
              <a:buChar char="§"/>
            </a:pPr>
            <a:r>
              <a:rPr lang="en-US" sz="2236" dirty="0">
                <a:solidFill>
                  <a:srgbClr val="000000"/>
                </a:solidFill>
                <a:latin typeface="Montserrat"/>
              </a:rPr>
              <a:t>DOM </a:t>
            </a: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sp>
        <p:nvSpPr>
          <p:cNvPr id="34" name="AutoShape 2" descr="CSS Adalah Bahasa untuk Mewarnai saat Programming, Apa Maksudnya?">
            <a:extLst>
              <a:ext uri="{FF2B5EF4-FFF2-40B4-BE49-F238E27FC236}">
                <a16:creationId xmlns:a16="http://schemas.microsoft.com/office/drawing/2014/main" id="{BBE3A660-E709-D1CE-1092-0D3BE99C7A8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9" name="TextBox 7">
            <a:extLst>
              <a:ext uri="{FF2B5EF4-FFF2-40B4-BE49-F238E27FC236}">
                <a16:creationId xmlns:a16="http://schemas.microsoft.com/office/drawing/2014/main" id="{4E91B03A-AB43-38F4-05A1-17552F814D58}"/>
              </a:ext>
            </a:extLst>
          </p:cNvPr>
          <p:cNvSpPr txBox="1"/>
          <p:nvPr/>
        </p:nvSpPr>
        <p:spPr>
          <a:xfrm>
            <a:off x="12630662" y="3892014"/>
            <a:ext cx="5657338" cy="5302414"/>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My Projects :</a:t>
            </a:r>
          </a:p>
          <a:p>
            <a:pPr marL="342900" indent="-342900">
              <a:lnSpc>
                <a:spcPts val="3465"/>
              </a:lnSpc>
              <a:buFont typeface="Wingdings" panose="05000000000000000000" pitchFamily="2" charset="2"/>
              <a:buChar char="§"/>
            </a:pPr>
            <a:r>
              <a:rPr lang="en-US" sz="2236" dirty="0">
                <a:solidFill>
                  <a:srgbClr val="000000"/>
                </a:solidFill>
                <a:latin typeface="Montserrat"/>
              </a:rPr>
              <a:t>Karel chess board</a:t>
            </a:r>
          </a:p>
          <a:p>
            <a:pPr marL="342900" indent="-342900">
              <a:lnSpc>
                <a:spcPts val="3465"/>
              </a:lnSpc>
              <a:buFont typeface="Wingdings" panose="05000000000000000000" pitchFamily="2" charset="2"/>
              <a:buChar char="§"/>
            </a:pPr>
            <a:r>
              <a:rPr lang="en-US" sz="2236" dirty="0">
                <a:solidFill>
                  <a:srgbClr val="000000"/>
                </a:solidFill>
                <a:latin typeface="Montserrat"/>
              </a:rPr>
              <a:t>BMI Calculator</a:t>
            </a:r>
          </a:p>
          <a:p>
            <a:pPr marL="342900" indent="-342900">
              <a:lnSpc>
                <a:spcPts val="3465"/>
              </a:lnSpc>
              <a:buFont typeface="Wingdings" panose="05000000000000000000" pitchFamily="2" charset="2"/>
              <a:buChar char="§"/>
            </a:pPr>
            <a:r>
              <a:rPr lang="en-US" sz="2236" dirty="0">
                <a:solidFill>
                  <a:srgbClr val="000000"/>
                </a:solidFill>
                <a:latin typeface="Montserrat"/>
              </a:rPr>
              <a:t>Leap year</a:t>
            </a:r>
          </a:p>
          <a:p>
            <a:pPr marL="342900" indent="-342900">
              <a:lnSpc>
                <a:spcPts val="3465"/>
              </a:lnSpc>
              <a:buFont typeface="Wingdings" panose="05000000000000000000" pitchFamily="2" charset="2"/>
              <a:buChar char="§"/>
            </a:pPr>
            <a:r>
              <a:rPr lang="en-US" sz="2236" dirty="0">
                <a:solidFill>
                  <a:srgbClr val="000000"/>
                </a:solidFill>
                <a:latin typeface="Montserrat"/>
              </a:rPr>
              <a:t>Bottle Challenge</a:t>
            </a:r>
          </a:p>
          <a:p>
            <a:pPr marL="342900" indent="-342900">
              <a:lnSpc>
                <a:spcPts val="3465"/>
              </a:lnSpc>
              <a:buFont typeface="Wingdings" panose="05000000000000000000" pitchFamily="2" charset="2"/>
              <a:buChar char="§"/>
            </a:pPr>
            <a:r>
              <a:rPr lang="en-US" sz="2236" dirty="0">
                <a:solidFill>
                  <a:srgbClr val="000000"/>
                </a:solidFill>
                <a:latin typeface="Montserrat"/>
              </a:rPr>
              <a:t>Fibonacci</a:t>
            </a:r>
          </a:p>
          <a:p>
            <a:pPr marL="342900" indent="-342900">
              <a:lnSpc>
                <a:spcPts val="3465"/>
              </a:lnSpc>
              <a:buFont typeface="Wingdings" panose="05000000000000000000" pitchFamily="2" charset="2"/>
              <a:buChar char="§"/>
            </a:pPr>
            <a:r>
              <a:rPr lang="en-US" sz="2236" dirty="0" err="1">
                <a:solidFill>
                  <a:srgbClr val="000000"/>
                </a:solidFill>
                <a:latin typeface="Montserrat"/>
                <a:hlinkClick r:id="rId3" action="ppaction://hlinkfile"/>
              </a:rPr>
              <a:t>Dicee</a:t>
            </a:r>
            <a:r>
              <a:rPr lang="en-US" sz="2236" dirty="0">
                <a:solidFill>
                  <a:srgbClr val="000000"/>
                </a:solidFill>
                <a:latin typeface="Montserrat"/>
                <a:hlinkClick r:id="rId3" action="ppaction://hlinkfile"/>
              </a:rPr>
              <a:t> Game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4" action="ppaction://hlinkfile"/>
              </a:rPr>
              <a:t>Drum Kit</a:t>
            </a: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q"/>
            </a:pPr>
            <a:endParaRPr lang="en-US" sz="900" dirty="0">
              <a:solidFill>
                <a:srgbClr val="000000"/>
              </a:solidFill>
              <a:latin typeface="Montserrat"/>
            </a:endParaRPr>
          </a:p>
        </p:txBody>
      </p:sp>
      <p:pic>
        <p:nvPicPr>
          <p:cNvPr id="7" name="Picture 6">
            <a:extLst>
              <a:ext uri="{FF2B5EF4-FFF2-40B4-BE49-F238E27FC236}">
                <a16:creationId xmlns:a16="http://schemas.microsoft.com/office/drawing/2014/main" id="{C79C0617-4F56-5965-E88D-CEE848F6597D}"/>
              </a:ext>
            </a:extLst>
          </p:cNvPr>
          <p:cNvPicPr>
            <a:picLocks noChangeAspect="1"/>
          </p:cNvPicPr>
          <p:nvPr/>
        </p:nvPicPr>
        <p:blipFill>
          <a:blip r:embed="rId5">
            <a:alphaModFix/>
          </a:blip>
          <a:stretch>
            <a:fillRect/>
          </a:stretch>
        </p:blipFill>
        <p:spPr>
          <a:xfrm>
            <a:off x="195174" y="6280171"/>
            <a:ext cx="5992295" cy="3843563"/>
          </a:xfrm>
          <a:prstGeom prst="rect">
            <a:avLst/>
          </a:prstGeom>
        </p:spPr>
      </p:pic>
      <p:pic>
        <p:nvPicPr>
          <p:cNvPr id="5124" name="Picture 4" descr="Everything about JavaScript. What is JavaScript? | by Divya Kurothe | FAUN  — Developer Community 🐾">
            <a:extLst>
              <a:ext uri="{FF2B5EF4-FFF2-40B4-BE49-F238E27FC236}">
                <a16:creationId xmlns:a16="http://schemas.microsoft.com/office/drawing/2014/main" id="{0946C2B7-7307-2DE8-44A1-3BFC75E575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2644" y="1"/>
            <a:ext cx="1190535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78541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3962400" y="304800"/>
            <a:ext cx="9982200" cy="99822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45029"/>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6629400" y="6218899"/>
            <a:ext cx="5029200" cy="1539460"/>
          </a:xfrm>
          <a:prstGeom prst="rect">
            <a:avLst/>
          </a:prstGeom>
        </p:spPr>
        <p:txBody>
          <a:bodyPr wrap="square" lIns="0" tIns="0" rIns="0" bIns="0" rtlCol="0" anchor="t">
            <a:spAutoFit/>
          </a:bodyPr>
          <a:lstStyle/>
          <a:p>
            <a:pPr>
              <a:lnSpc>
                <a:spcPts val="11490"/>
              </a:lnSpc>
            </a:pPr>
            <a:r>
              <a:rPr lang="en-US" sz="11265" b="1" spc="-506" dirty="0">
                <a:solidFill>
                  <a:schemeClr val="bg1"/>
                </a:solidFill>
                <a:latin typeface="Courier New" panose="02070309020205020404" pitchFamily="49" charset="0"/>
                <a:cs typeface="Courier New" panose="02070309020205020404" pitchFamily="49" charset="0"/>
              </a:rPr>
              <a:t>jQuery</a:t>
            </a:r>
          </a:p>
        </p:txBody>
      </p:sp>
    </p:spTree>
    <p:extLst>
      <p:ext uri="{BB962C8B-B14F-4D97-AF65-F5344CB8AC3E}">
        <p14:creationId xmlns:p14="http://schemas.microsoft.com/office/powerpoint/2010/main" val="2517634477"/>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382645" cy="10287000"/>
            <a:chOff x="0" y="0"/>
            <a:chExt cx="1681026" cy="2709333"/>
          </a:xfrm>
        </p:grpSpPr>
        <p:sp>
          <p:nvSpPr>
            <p:cNvPr id="3" name="Freeform 3"/>
            <p:cNvSpPr/>
            <p:nvPr/>
          </p:nvSpPr>
          <p:spPr>
            <a:xfrm>
              <a:off x="0" y="0"/>
              <a:ext cx="1681026" cy="2709333"/>
            </a:xfrm>
            <a:custGeom>
              <a:avLst/>
              <a:gdLst/>
              <a:ahLst/>
              <a:cxnLst/>
              <a:rect l="l" t="t" r="r" b="b"/>
              <a:pathLst>
                <a:path w="1681026" h="2709333">
                  <a:moveTo>
                    <a:pt x="0" y="0"/>
                  </a:moveTo>
                  <a:lnTo>
                    <a:pt x="1681026" y="0"/>
                  </a:lnTo>
                  <a:lnTo>
                    <a:pt x="1681026" y="2709333"/>
                  </a:lnTo>
                  <a:lnTo>
                    <a:pt x="0" y="2709333"/>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519376" y="136053"/>
            <a:ext cx="6512103" cy="1474763"/>
          </a:xfrm>
          <a:prstGeom prst="rect">
            <a:avLst/>
          </a:prstGeom>
        </p:spPr>
        <p:txBody>
          <a:bodyPr wrap="square" lIns="0" tIns="0" rIns="0" bIns="0" rtlCol="0" anchor="t">
            <a:spAutoFit/>
          </a:bodyPr>
          <a:lstStyle/>
          <a:p>
            <a:pPr>
              <a:lnSpc>
                <a:spcPts val="11490"/>
              </a:lnSpc>
            </a:pPr>
            <a:r>
              <a:rPr lang="en-US" sz="11265" spc="-506" dirty="0">
                <a:solidFill>
                  <a:srgbClr val="413835"/>
                </a:solidFill>
                <a:latin typeface="Kenao Sans Serif"/>
              </a:rPr>
              <a:t>jQuery</a:t>
            </a:r>
          </a:p>
        </p:txBody>
      </p:sp>
      <p:sp>
        <p:nvSpPr>
          <p:cNvPr id="33" name="TextBox 7">
            <a:extLst>
              <a:ext uri="{FF2B5EF4-FFF2-40B4-BE49-F238E27FC236}">
                <a16:creationId xmlns:a16="http://schemas.microsoft.com/office/drawing/2014/main" id="{8D479EA0-8AEA-D1E7-E826-FC9FB238A6A8}"/>
              </a:ext>
            </a:extLst>
          </p:cNvPr>
          <p:cNvSpPr txBox="1"/>
          <p:nvPr/>
        </p:nvSpPr>
        <p:spPr>
          <a:xfrm>
            <a:off x="7252933" y="4253827"/>
            <a:ext cx="4652424" cy="4895892"/>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What I have learned ?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Selecting Element</a:t>
            </a:r>
          </a:p>
          <a:p>
            <a:pPr marL="342900" indent="-342900">
              <a:lnSpc>
                <a:spcPts val="3465"/>
              </a:lnSpc>
              <a:buFont typeface="Wingdings" panose="05000000000000000000" pitchFamily="2" charset="2"/>
              <a:buChar char="§"/>
            </a:pPr>
            <a:r>
              <a:rPr lang="en-US" sz="2236" dirty="0">
                <a:solidFill>
                  <a:srgbClr val="000000"/>
                </a:solidFill>
                <a:latin typeface="Montserrat"/>
              </a:rPr>
              <a:t>Manipulating style/text with jQuery</a:t>
            </a:r>
          </a:p>
          <a:p>
            <a:pPr marL="342900" indent="-342900">
              <a:lnSpc>
                <a:spcPts val="3465"/>
              </a:lnSpc>
              <a:buFont typeface="Wingdings" panose="05000000000000000000" pitchFamily="2" charset="2"/>
              <a:buChar char="§"/>
            </a:pPr>
            <a:r>
              <a:rPr lang="en-US" sz="2236" dirty="0">
                <a:solidFill>
                  <a:srgbClr val="000000"/>
                </a:solidFill>
                <a:latin typeface="Montserrat"/>
              </a:rPr>
              <a:t>Event listeners</a:t>
            </a:r>
          </a:p>
          <a:p>
            <a:pPr marL="342900" indent="-342900">
              <a:lnSpc>
                <a:spcPts val="3465"/>
              </a:lnSpc>
              <a:buFont typeface="Wingdings" panose="05000000000000000000" pitchFamily="2" charset="2"/>
              <a:buChar char="§"/>
            </a:pPr>
            <a:r>
              <a:rPr lang="en-US" sz="2236" dirty="0">
                <a:solidFill>
                  <a:srgbClr val="000000"/>
                </a:solidFill>
                <a:latin typeface="Montserrat"/>
              </a:rPr>
              <a:t>Animation</a:t>
            </a: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sp>
        <p:nvSpPr>
          <p:cNvPr id="34" name="AutoShape 2" descr="CSS Adalah Bahasa untuk Mewarnai saat Programming, Apa Maksudnya?">
            <a:extLst>
              <a:ext uri="{FF2B5EF4-FFF2-40B4-BE49-F238E27FC236}">
                <a16:creationId xmlns:a16="http://schemas.microsoft.com/office/drawing/2014/main" id="{BBE3A660-E709-D1CE-1092-0D3BE99C7A8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9" name="TextBox 7">
            <a:extLst>
              <a:ext uri="{FF2B5EF4-FFF2-40B4-BE49-F238E27FC236}">
                <a16:creationId xmlns:a16="http://schemas.microsoft.com/office/drawing/2014/main" id="{4E91B03A-AB43-38F4-05A1-17552F814D58}"/>
              </a:ext>
            </a:extLst>
          </p:cNvPr>
          <p:cNvSpPr txBox="1"/>
          <p:nvPr/>
        </p:nvSpPr>
        <p:spPr>
          <a:xfrm>
            <a:off x="12770882" y="4253827"/>
            <a:ext cx="5657338" cy="3058209"/>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My Projects :</a:t>
            </a:r>
          </a:p>
          <a:p>
            <a:pPr marL="342900" indent="-342900">
              <a:lnSpc>
                <a:spcPts val="3465"/>
              </a:lnSpc>
              <a:buFont typeface="Wingdings" panose="05000000000000000000" pitchFamily="2" charset="2"/>
              <a:buChar char="§"/>
            </a:pPr>
            <a:r>
              <a:rPr lang="en-US" sz="2236" dirty="0">
                <a:solidFill>
                  <a:srgbClr val="000000"/>
                </a:solidFill>
                <a:latin typeface="Montserrat"/>
                <a:hlinkClick r:id="rId2" action="ppaction://hlinkfile"/>
              </a:rPr>
              <a:t>Simon Game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3" action="ppaction://hlinkfile"/>
              </a:rPr>
              <a:t>Other exercise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q"/>
            </a:pPr>
            <a:endParaRPr lang="en-US" sz="900" dirty="0">
              <a:solidFill>
                <a:srgbClr val="000000"/>
              </a:solidFill>
              <a:latin typeface="Montserrat"/>
            </a:endParaRPr>
          </a:p>
        </p:txBody>
      </p:sp>
      <p:sp>
        <p:nvSpPr>
          <p:cNvPr id="9" name="AutoShape 6" descr="jQuery | Facebook">
            <a:extLst>
              <a:ext uri="{FF2B5EF4-FFF2-40B4-BE49-F238E27FC236}">
                <a16:creationId xmlns:a16="http://schemas.microsoft.com/office/drawing/2014/main" id="{1DF25233-66D1-96FB-18A9-E2FFD6E9F1F5}"/>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0" name="TextBox 23">
            <a:extLst>
              <a:ext uri="{FF2B5EF4-FFF2-40B4-BE49-F238E27FC236}">
                <a16:creationId xmlns:a16="http://schemas.microsoft.com/office/drawing/2014/main" id="{C4D70DC2-254A-05A7-6A51-896D5BA17D44}"/>
              </a:ext>
            </a:extLst>
          </p:cNvPr>
          <p:cNvSpPr txBox="1"/>
          <p:nvPr/>
        </p:nvSpPr>
        <p:spPr>
          <a:xfrm>
            <a:off x="844306" y="2730402"/>
            <a:ext cx="4483587" cy="3956148"/>
          </a:xfrm>
          <a:prstGeom prst="rect">
            <a:avLst/>
          </a:prstGeom>
        </p:spPr>
        <p:txBody>
          <a:bodyPr lIns="0" tIns="0" rIns="0" bIns="0" rtlCol="0" anchor="t">
            <a:spAutoFit/>
          </a:bodyPr>
          <a:lstStyle/>
          <a:p>
            <a:pPr>
              <a:lnSpc>
                <a:spcPts val="3136"/>
              </a:lnSpc>
            </a:pPr>
            <a:r>
              <a:rPr lang="en-US" sz="2400" b="0" i="0" dirty="0">
                <a:solidFill>
                  <a:srgbClr val="4D5156"/>
                </a:solidFill>
                <a:effectLst/>
                <a:latin typeface="Google Sans"/>
              </a:rPr>
              <a:t>jQuery is a lightweight, "write less, do more", JavaScript library. The purpose of jQuery is </a:t>
            </a:r>
            <a:r>
              <a:rPr lang="en-US" sz="2400" b="0" i="0" dirty="0">
                <a:solidFill>
                  <a:srgbClr val="040C28"/>
                </a:solidFill>
                <a:effectLst/>
                <a:latin typeface="Google Sans"/>
              </a:rPr>
              <a:t>to make it much easier to use JavaScript on your website</a:t>
            </a:r>
            <a:r>
              <a:rPr lang="en-US" sz="2400" b="0" i="0" dirty="0">
                <a:solidFill>
                  <a:srgbClr val="4D5156"/>
                </a:solidFill>
                <a:effectLst/>
                <a:latin typeface="Google Sans"/>
              </a:rPr>
              <a:t>. jQuery takes a lot of common tasks that require many lines of JavaScript code to accomplish, and wraps them into methods that you can call with a single line of code.</a:t>
            </a:r>
            <a:endParaRPr lang="en-US" sz="2240" dirty="0">
              <a:solidFill>
                <a:srgbClr val="FFFFFF"/>
              </a:solidFill>
              <a:latin typeface="Montserrat"/>
            </a:endParaRPr>
          </a:p>
        </p:txBody>
      </p:sp>
      <p:pic>
        <p:nvPicPr>
          <p:cNvPr id="4104" name="Picture 8" descr="Javascript Vs jQuery: What's the Difference? [2023] - InterviewBit">
            <a:extLst>
              <a:ext uri="{FF2B5EF4-FFF2-40B4-BE49-F238E27FC236}">
                <a16:creationId xmlns:a16="http://schemas.microsoft.com/office/drawing/2014/main" id="{ADC2C828-A3F9-0338-390C-B1335EBD35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2646" y="1"/>
            <a:ext cx="11905354" cy="3467100"/>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0" descr="What is jQuery? Let's Answer this Common Question today!">
            <a:extLst>
              <a:ext uri="{FF2B5EF4-FFF2-40B4-BE49-F238E27FC236}">
                <a16:creationId xmlns:a16="http://schemas.microsoft.com/office/drawing/2014/main" id="{B0034E8A-7A6E-1DE0-BC93-1F23922A28D6}"/>
              </a:ext>
            </a:extLst>
          </p:cNvPr>
          <p:cNvSpPr>
            <a:spLocks noChangeAspect="1" noChangeArrowheads="1"/>
          </p:cNvSpPr>
          <p:nvPr/>
        </p:nvSpPr>
        <p:spPr bwMode="auto">
          <a:xfrm>
            <a:off x="9296400" y="52959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3105868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3962400" y="304800"/>
            <a:ext cx="9982200" cy="99822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45029"/>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5943600" y="6328624"/>
            <a:ext cx="7315200" cy="1539460"/>
          </a:xfrm>
          <a:prstGeom prst="rect">
            <a:avLst/>
          </a:prstGeom>
        </p:spPr>
        <p:txBody>
          <a:bodyPr wrap="square" lIns="0" tIns="0" rIns="0" bIns="0" rtlCol="0" anchor="t">
            <a:spAutoFit/>
          </a:bodyPr>
          <a:lstStyle/>
          <a:p>
            <a:pPr>
              <a:lnSpc>
                <a:spcPts val="11490"/>
              </a:lnSpc>
            </a:pPr>
            <a:r>
              <a:rPr lang="en-US" sz="11265" b="1" spc="-506" dirty="0">
                <a:solidFill>
                  <a:schemeClr val="bg1"/>
                </a:solidFill>
                <a:latin typeface="Courier New" panose="02070309020205020404" pitchFamily="49" charset="0"/>
                <a:cs typeface="Courier New" panose="02070309020205020404" pitchFamily="49" charset="0"/>
              </a:rPr>
              <a:t>Git Bash</a:t>
            </a:r>
          </a:p>
        </p:txBody>
      </p:sp>
    </p:spTree>
    <p:extLst>
      <p:ext uri="{BB962C8B-B14F-4D97-AF65-F5344CB8AC3E}">
        <p14:creationId xmlns:p14="http://schemas.microsoft.com/office/powerpoint/2010/main" val="1165454881"/>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pic>
        <p:nvPicPr>
          <p:cNvPr id="6148" name="Picture 4" descr="What is Git Bash | Download a Terminal for Windows">
            <a:extLst>
              <a:ext uri="{FF2B5EF4-FFF2-40B4-BE49-F238E27FC236}">
                <a16:creationId xmlns:a16="http://schemas.microsoft.com/office/drawing/2014/main" id="{8F8976AA-135A-F29A-AEF5-2D286C151B6F}"/>
              </a:ext>
            </a:extLst>
          </p:cNvPr>
          <p:cNvPicPr>
            <a:picLocks noChangeAspect="1" noChangeArrowheads="1"/>
          </p:cNvPicPr>
          <p:nvPr/>
        </p:nvPicPr>
        <p:blipFill>
          <a:blip r:embed="rId2">
            <a:alphaModFix amt="57000"/>
            <a:extLst>
              <a:ext uri="{28A0092B-C50C-407E-A947-70E740481C1C}">
                <a14:useLocalDpi xmlns:a14="http://schemas.microsoft.com/office/drawing/2010/main" val="0"/>
              </a:ext>
            </a:extLst>
          </a:blip>
          <a:srcRect/>
          <a:stretch>
            <a:fillRect/>
          </a:stretch>
        </p:blipFill>
        <p:spPr bwMode="auto">
          <a:xfrm>
            <a:off x="0" y="0"/>
            <a:ext cx="8301716" cy="102870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2"/>
          <p:cNvGrpSpPr/>
          <p:nvPr/>
        </p:nvGrpSpPr>
        <p:grpSpPr>
          <a:xfrm>
            <a:off x="8301716" y="-45119"/>
            <a:ext cx="9986284" cy="3813832"/>
            <a:chOff x="0" y="0"/>
            <a:chExt cx="2630133" cy="1004466"/>
          </a:xfrm>
        </p:grpSpPr>
        <p:sp>
          <p:nvSpPr>
            <p:cNvPr id="3" name="Freeform 3"/>
            <p:cNvSpPr/>
            <p:nvPr/>
          </p:nvSpPr>
          <p:spPr>
            <a:xfrm>
              <a:off x="0" y="0"/>
              <a:ext cx="2630132" cy="1004466"/>
            </a:xfrm>
            <a:custGeom>
              <a:avLst/>
              <a:gdLst/>
              <a:ahLst/>
              <a:cxnLst/>
              <a:rect l="l" t="t" r="r" b="b"/>
              <a:pathLst>
                <a:path w="2630132" h="1004466">
                  <a:moveTo>
                    <a:pt x="0" y="0"/>
                  </a:moveTo>
                  <a:lnTo>
                    <a:pt x="2630132" y="0"/>
                  </a:lnTo>
                  <a:lnTo>
                    <a:pt x="2630132" y="1004466"/>
                  </a:lnTo>
                  <a:lnTo>
                    <a:pt x="0" y="1004466"/>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820400" y="1091104"/>
            <a:ext cx="11622441" cy="1524353"/>
          </a:xfrm>
          <a:prstGeom prst="rect">
            <a:avLst/>
          </a:prstGeom>
        </p:spPr>
        <p:txBody>
          <a:bodyPr lIns="0" tIns="0" rIns="0" bIns="0" rtlCol="0" anchor="t">
            <a:spAutoFit/>
          </a:bodyPr>
          <a:lstStyle/>
          <a:p>
            <a:pPr>
              <a:lnSpc>
                <a:spcPts val="11490"/>
              </a:lnSpc>
            </a:pPr>
            <a:r>
              <a:rPr lang="en-US" sz="11265" spc="-506" dirty="0">
                <a:solidFill>
                  <a:srgbClr val="413835"/>
                </a:solidFill>
                <a:latin typeface="Kenao Sans Serif"/>
              </a:rPr>
              <a:t>Git Bash</a:t>
            </a:r>
          </a:p>
        </p:txBody>
      </p:sp>
      <p:sp>
        <p:nvSpPr>
          <p:cNvPr id="6" name="TextBox 6"/>
          <p:cNvSpPr txBox="1"/>
          <p:nvPr/>
        </p:nvSpPr>
        <p:spPr>
          <a:xfrm>
            <a:off x="9844765" y="4902026"/>
            <a:ext cx="6152415" cy="2660921"/>
          </a:xfrm>
          <a:prstGeom prst="rect">
            <a:avLst/>
          </a:prstGeom>
        </p:spPr>
        <p:txBody>
          <a:bodyPr lIns="0" tIns="0" rIns="0" bIns="0" rtlCol="0" anchor="t">
            <a:spAutoFit/>
          </a:bodyPr>
          <a:lstStyle/>
          <a:p>
            <a:pPr>
              <a:lnSpc>
                <a:spcPts val="3465"/>
              </a:lnSpc>
            </a:pPr>
            <a:r>
              <a:rPr lang="en-US" sz="2400" b="0" i="0" dirty="0">
                <a:solidFill>
                  <a:srgbClr val="202124"/>
                </a:solidFill>
                <a:effectLst/>
                <a:latin typeface="Google Sans"/>
              </a:rPr>
              <a:t>Git Bash is </a:t>
            </a:r>
            <a:r>
              <a:rPr lang="en-US" sz="2400" b="0" i="0" dirty="0">
                <a:solidFill>
                  <a:srgbClr val="040C28"/>
                </a:solidFill>
                <a:effectLst/>
                <a:latin typeface="Google Sans"/>
              </a:rPr>
              <a:t>an application for Microsoft Windows environments which provides an emulation layer for a Git command line experience</a:t>
            </a:r>
            <a:r>
              <a:rPr lang="en-US" sz="2400" b="0" i="0" dirty="0">
                <a:solidFill>
                  <a:srgbClr val="202124"/>
                </a:solidFill>
                <a:effectLst/>
                <a:latin typeface="Google Sans"/>
              </a:rPr>
              <a:t>. Bash is an acronym for </a:t>
            </a:r>
            <a:r>
              <a:rPr lang="en-US" sz="2400" b="0" i="0" dirty="0" err="1">
                <a:solidFill>
                  <a:srgbClr val="202124"/>
                </a:solidFill>
                <a:effectLst/>
                <a:latin typeface="Google Sans"/>
              </a:rPr>
              <a:t>Bourne</a:t>
            </a:r>
            <a:r>
              <a:rPr lang="en-US" sz="2400" b="0" i="0" dirty="0">
                <a:solidFill>
                  <a:srgbClr val="202124"/>
                </a:solidFill>
                <a:effectLst/>
                <a:latin typeface="Google Sans"/>
              </a:rPr>
              <a:t> Again Shell. A shell is a terminal application used to interface with an operating system through written commands.</a:t>
            </a:r>
            <a:endParaRPr lang="en-US" sz="2236" dirty="0">
              <a:solidFill>
                <a:srgbClr val="000000"/>
              </a:solidFill>
              <a:latin typeface="Montserrat"/>
            </a:endParaRPr>
          </a:p>
        </p:txBody>
      </p:sp>
      <p:pic>
        <p:nvPicPr>
          <p:cNvPr id="6146" name="Picture 2" descr="windows - Why is &quot;MINGW64&quot; appearing on my Git bash? - Stack Overflow">
            <a:extLst>
              <a:ext uri="{FF2B5EF4-FFF2-40B4-BE49-F238E27FC236}">
                <a16:creationId xmlns:a16="http://schemas.microsoft.com/office/drawing/2014/main" id="{9E76E520-53FB-60E2-9337-2AC0653CF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29" y="2247900"/>
            <a:ext cx="7471684" cy="6089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3055993" y="4697623"/>
            <a:ext cx="12176015" cy="5589377"/>
            <a:chOff x="0" y="0"/>
            <a:chExt cx="3206852" cy="1472099"/>
          </a:xfrm>
        </p:grpSpPr>
        <p:sp>
          <p:nvSpPr>
            <p:cNvPr id="3" name="Freeform 3"/>
            <p:cNvSpPr/>
            <p:nvPr/>
          </p:nvSpPr>
          <p:spPr>
            <a:xfrm>
              <a:off x="0" y="0"/>
              <a:ext cx="3206852" cy="1472099"/>
            </a:xfrm>
            <a:custGeom>
              <a:avLst/>
              <a:gdLst/>
              <a:ahLst/>
              <a:cxnLst/>
              <a:rect l="l" t="t" r="r" b="b"/>
              <a:pathLst>
                <a:path w="3206852" h="1472099">
                  <a:moveTo>
                    <a:pt x="0" y="0"/>
                  </a:moveTo>
                  <a:lnTo>
                    <a:pt x="3206852" y="0"/>
                  </a:lnTo>
                  <a:lnTo>
                    <a:pt x="3206852" y="1472099"/>
                  </a:lnTo>
                  <a:lnTo>
                    <a:pt x="0" y="1472099"/>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901841" y="3688906"/>
            <a:ext cx="14484318" cy="2293659"/>
          </a:xfrm>
          <a:prstGeom prst="rect">
            <a:avLst/>
          </a:prstGeom>
        </p:spPr>
        <p:txBody>
          <a:bodyPr lIns="0" tIns="0" rIns="0" bIns="0" rtlCol="0" anchor="t">
            <a:spAutoFit/>
          </a:bodyPr>
          <a:lstStyle/>
          <a:p>
            <a:pPr algn="ctr">
              <a:lnSpc>
                <a:spcPts val="17206"/>
              </a:lnSpc>
              <a:spcBef>
                <a:spcPct val="0"/>
              </a:spcBef>
            </a:pPr>
            <a:r>
              <a:rPr lang="en-US" sz="16869" spc="-759">
                <a:solidFill>
                  <a:srgbClr val="413835"/>
                </a:solidFill>
                <a:latin typeface="Kenao Sans Serif"/>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1522120" y="0"/>
            <a:ext cx="6870828" cy="9078875"/>
            <a:chOff x="0" y="0"/>
            <a:chExt cx="1809601" cy="2391144"/>
          </a:xfrm>
        </p:grpSpPr>
        <p:sp>
          <p:nvSpPr>
            <p:cNvPr id="3" name="Freeform 3"/>
            <p:cNvSpPr/>
            <p:nvPr/>
          </p:nvSpPr>
          <p:spPr>
            <a:xfrm>
              <a:off x="0" y="0"/>
              <a:ext cx="1809601" cy="2391144"/>
            </a:xfrm>
            <a:custGeom>
              <a:avLst/>
              <a:gdLst/>
              <a:ahLst/>
              <a:cxnLst/>
              <a:rect l="l" t="t" r="r" b="b"/>
              <a:pathLst>
                <a:path w="1809601" h="2391144">
                  <a:moveTo>
                    <a:pt x="0" y="0"/>
                  </a:moveTo>
                  <a:lnTo>
                    <a:pt x="1809601" y="0"/>
                  </a:lnTo>
                  <a:lnTo>
                    <a:pt x="1809601" y="2391144"/>
                  </a:lnTo>
                  <a:lnTo>
                    <a:pt x="0" y="2391144"/>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13781910" y="1028700"/>
            <a:ext cx="4506090" cy="0"/>
          </a:xfrm>
          <a:prstGeom prst="line">
            <a:avLst/>
          </a:prstGeom>
          <a:ln w="28575" cap="flat">
            <a:solidFill>
              <a:srgbClr val="000000"/>
            </a:solidFill>
            <a:prstDash val="solid"/>
            <a:headEnd type="oval" w="lg" len="lg"/>
            <a:tailEnd type="none" w="sm" len="sm"/>
          </a:ln>
        </p:spPr>
        <p:txBody>
          <a:bodyPr/>
          <a:lstStyle/>
          <a:p>
            <a:endParaRPr lang="en-IN"/>
          </a:p>
        </p:txBody>
      </p:sp>
      <p:sp>
        <p:nvSpPr>
          <p:cNvPr id="6" name="Freeform 6"/>
          <p:cNvSpPr/>
          <p:nvPr/>
        </p:nvSpPr>
        <p:spPr>
          <a:xfrm>
            <a:off x="11263003" y="25330"/>
            <a:ext cx="7024997" cy="1422998"/>
          </a:xfrm>
          <a:custGeom>
            <a:avLst/>
            <a:gdLst/>
            <a:ahLst/>
            <a:cxnLst/>
            <a:rect l="l" t="t" r="r" b="b"/>
            <a:pathLst>
              <a:path w="7024997" h="1422998">
                <a:moveTo>
                  <a:pt x="0" y="0"/>
                </a:moveTo>
                <a:lnTo>
                  <a:pt x="7024997" y="0"/>
                </a:lnTo>
                <a:lnTo>
                  <a:pt x="7024997" y="1422998"/>
                </a:lnTo>
                <a:lnTo>
                  <a:pt x="0" y="1422998"/>
                </a:lnTo>
                <a:lnTo>
                  <a:pt x="0" y="0"/>
                </a:lnTo>
                <a:close/>
              </a:path>
            </a:pathLst>
          </a:custGeom>
          <a:blipFill>
            <a:blip r:embed="rId2"/>
            <a:stretch>
              <a:fillRect/>
            </a:stretch>
          </a:blipFill>
        </p:spPr>
        <p:txBody>
          <a:bodyPr/>
          <a:lstStyle/>
          <a:p>
            <a:endParaRPr lang="en-IN"/>
          </a:p>
        </p:txBody>
      </p:sp>
      <p:sp>
        <p:nvSpPr>
          <p:cNvPr id="7" name="Freeform 7"/>
          <p:cNvSpPr/>
          <p:nvPr/>
        </p:nvSpPr>
        <p:spPr>
          <a:xfrm>
            <a:off x="1150744" y="2468016"/>
            <a:ext cx="7613581" cy="4910852"/>
          </a:xfrm>
          <a:custGeom>
            <a:avLst/>
            <a:gdLst/>
            <a:ahLst/>
            <a:cxnLst/>
            <a:rect l="l" t="t" r="r" b="b"/>
            <a:pathLst>
              <a:path w="7613581" h="4910852">
                <a:moveTo>
                  <a:pt x="0" y="0"/>
                </a:moveTo>
                <a:lnTo>
                  <a:pt x="7613581" y="0"/>
                </a:lnTo>
                <a:lnTo>
                  <a:pt x="7613581" y="4910851"/>
                </a:lnTo>
                <a:lnTo>
                  <a:pt x="0" y="4910851"/>
                </a:lnTo>
                <a:lnTo>
                  <a:pt x="0" y="0"/>
                </a:lnTo>
                <a:close/>
              </a:path>
            </a:pathLst>
          </a:custGeom>
          <a:blipFill>
            <a:blip r:embed="rId3"/>
            <a:stretch>
              <a:fillRect t="-1665" b="-1665"/>
            </a:stretch>
          </a:blipFill>
        </p:spPr>
        <p:txBody>
          <a:bodyPr/>
          <a:lstStyle/>
          <a:p>
            <a:endParaRPr lang="en-IN"/>
          </a:p>
        </p:txBody>
      </p:sp>
      <p:sp>
        <p:nvSpPr>
          <p:cNvPr id="8" name="TextBox 8"/>
          <p:cNvSpPr txBox="1"/>
          <p:nvPr/>
        </p:nvSpPr>
        <p:spPr>
          <a:xfrm>
            <a:off x="9547707" y="2972195"/>
            <a:ext cx="6053732" cy="529590"/>
          </a:xfrm>
          <a:prstGeom prst="rect">
            <a:avLst/>
          </a:prstGeom>
        </p:spPr>
        <p:txBody>
          <a:bodyPr lIns="0" tIns="0" rIns="0" bIns="0" rtlCol="0" anchor="t">
            <a:spAutoFit/>
          </a:bodyPr>
          <a:lstStyle/>
          <a:p>
            <a:pPr>
              <a:lnSpc>
                <a:spcPts val="4079"/>
              </a:lnSpc>
            </a:pPr>
            <a:r>
              <a:rPr lang="en-US" sz="3999" spc="-179">
                <a:solidFill>
                  <a:srgbClr val="413835"/>
                </a:solidFill>
                <a:latin typeface="Montserrat"/>
              </a:rPr>
              <a:t>MEET DHAMELIYA</a:t>
            </a:r>
          </a:p>
        </p:txBody>
      </p:sp>
      <p:sp>
        <p:nvSpPr>
          <p:cNvPr id="9" name="TextBox 9"/>
          <p:cNvSpPr txBox="1"/>
          <p:nvPr/>
        </p:nvSpPr>
        <p:spPr>
          <a:xfrm>
            <a:off x="9547707" y="4197648"/>
            <a:ext cx="6487248" cy="1375388"/>
          </a:xfrm>
          <a:prstGeom prst="rect">
            <a:avLst/>
          </a:prstGeom>
        </p:spPr>
        <p:txBody>
          <a:bodyPr lIns="0" tIns="0" rIns="0" bIns="0" rtlCol="0" anchor="t">
            <a:spAutoFit/>
          </a:bodyPr>
          <a:lstStyle/>
          <a:p>
            <a:pPr>
              <a:lnSpc>
                <a:spcPts val="3465"/>
              </a:lnSpc>
            </a:pPr>
            <a:r>
              <a:rPr lang="en-US" sz="2236">
                <a:solidFill>
                  <a:srgbClr val="000000"/>
                </a:solidFill>
                <a:latin typeface="Montserrat"/>
              </a:rPr>
              <a:t>Enrollment No. : 21SE02CS020</a:t>
            </a:r>
          </a:p>
          <a:p>
            <a:pPr>
              <a:lnSpc>
                <a:spcPts val="676"/>
              </a:lnSpc>
            </a:pPr>
            <a:endParaRPr lang="en-US" sz="2236">
              <a:solidFill>
                <a:srgbClr val="000000"/>
              </a:solidFill>
              <a:latin typeface="Montserrat"/>
            </a:endParaRPr>
          </a:p>
          <a:p>
            <a:pPr>
              <a:lnSpc>
                <a:spcPts val="3465"/>
              </a:lnSpc>
            </a:pPr>
            <a:r>
              <a:rPr lang="en-US" sz="2236">
                <a:solidFill>
                  <a:srgbClr val="000000"/>
                </a:solidFill>
                <a:latin typeface="Montserrat"/>
              </a:rPr>
              <a:t>Branch : Computer Science &amp; Engineering</a:t>
            </a:r>
          </a:p>
          <a:p>
            <a:pPr>
              <a:lnSpc>
                <a:spcPts val="3465"/>
              </a:lnSpc>
            </a:pPr>
            <a:endParaRPr lang="en-US" sz="2236">
              <a:solidFill>
                <a:srgbClr val="000000"/>
              </a:solidFill>
              <a:latin typeface="Montserrat"/>
            </a:endParaRPr>
          </a:p>
        </p:txBody>
      </p:sp>
      <p:sp>
        <p:nvSpPr>
          <p:cNvPr id="10" name="TextBox 10"/>
          <p:cNvSpPr txBox="1"/>
          <p:nvPr/>
        </p:nvSpPr>
        <p:spPr>
          <a:xfrm>
            <a:off x="11060137" y="9067800"/>
            <a:ext cx="6870828" cy="793115"/>
          </a:xfrm>
          <a:prstGeom prst="rect">
            <a:avLst/>
          </a:prstGeom>
        </p:spPr>
        <p:txBody>
          <a:bodyPr lIns="0" tIns="0" rIns="0" bIns="0" rtlCol="0" anchor="t">
            <a:spAutoFit/>
          </a:bodyPr>
          <a:lstStyle/>
          <a:p>
            <a:pPr algn="r">
              <a:lnSpc>
                <a:spcPts val="6879"/>
              </a:lnSpc>
            </a:pPr>
            <a:r>
              <a:rPr lang="en-US" sz="3999" spc="299">
                <a:solidFill>
                  <a:srgbClr val="000000"/>
                </a:solidFill>
                <a:latin typeface="Montserrat"/>
              </a:rPr>
              <a:t>P P  Savani University</a:t>
            </a:r>
          </a:p>
        </p:txBody>
      </p:sp>
      <p:sp>
        <p:nvSpPr>
          <p:cNvPr id="11" name="TextBox 6">
            <a:extLst>
              <a:ext uri="{FF2B5EF4-FFF2-40B4-BE49-F238E27FC236}">
                <a16:creationId xmlns:a16="http://schemas.microsoft.com/office/drawing/2014/main" id="{7FB85C37-8BED-FCAC-2D86-7900C68CB032}"/>
              </a:ext>
            </a:extLst>
          </p:cNvPr>
          <p:cNvSpPr txBox="1"/>
          <p:nvPr/>
        </p:nvSpPr>
        <p:spPr>
          <a:xfrm>
            <a:off x="18973800" y="1945213"/>
            <a:ext cx="11570453" cy="2053963"/>
          </a:xfrm>
          <a:prstGeom prst="rect">
            <a:avLst/>
          </a:prstGeom>
        </p:spPr>
        <p:txBody>
          <a:bodyPr lIns="0" tIns="0" rIns="0" bIns="0" rtlCol="0" anchor="t">
            <a:spAutoFit/>
          </a:bodyPr>
          <a:lstStyle/>
          <a:p>
            <a:pPr>
              <a:lnSpc>
                <a:spcPts val="7921"/>
              </a:lnSpc>
            </a:pPr>
            <a:r>
              <a:rPr lang="en-US" sz="7766" spc="-349" dirty="0">
                <a:solidFill>
                  <a:srgbClr val="413835"/>
                </a:solidFill>
                <a:latin typeface="Kenao Sans Serif"/>
              </a:rPr>
              <a:t>SUMMER TRAINING EVALUATION 2023</a:t>
            </a:r>
          </a:p>
        </p:txBody>
      </p:sp>
      <p:sp>
        <p:nvSpPr>
          <p:cNvPr id="12" name="Freeform 5">
            <a:extLst>
              <a:ext uri="{FF2B5EF4-FFF2-40B4-BE49-F238E27FC236}">
                <a16:creationId xmlns:a16="http://schemas.microsoft.com/office/drawing/2014/main" id="{5BEE096B-F624-F169-97A2-9A95B7645C39}"/>
              </a:ext>
            </a:extLst>
          </p:cNvPr>
          <p:cNvSpPr/>
          <p:nvPr/>
        </p:nvSpPr>
        <p:spPr>
          <a:xfrm>
            <a:off x="-7469809" y="1436337"/>
            <a:ext cx="6152354" cy="8328334"/>
          </a:xfrm>
          <a:custGeom>
            <a:avLst/>
            <a:gdLst/>
            <a:ahLst/>
            <a:cxnLst/>
            <a:rect l="l" t="t" r="r" b="b"/>
            <a:pathLst>
              <a:path w="6152354" h="8328334">
                <a:moveTo>
                  <a:pt x="0" y="0"/>
                </a:moveTo>
                <a:lnTo>
                  <a:pt x="6152355" y="0"/>
                </a:lnTo>
                <a:lnTo>
                  <a:pt x="6152355" y="8328334"/>
                </a:lnTo>
                <a:lnTo>
                  <a:pt x="0" y="8328334"/>
                </a:lnTo>
                <a:lnTo>
                  <a:pt x="0" y="0"/>
                </a:lnTo>
                <a:close/>
              </a:path>
            </a:pathLst>
          </a:custGeom>
          <a:blipFill>
            <a:blip r:embed="rId4"/>
            <a:stretch>
              <a:fillRect l="-32566" t="-37362" r="-6643" b="-16894"/>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45119"/>
            <a:ext cx="18288000" cy="2223723"/>
            <a:chOff x="0" y="0"/>
            <a:chExt cx="4816593" cy="585672"/>
          </a:xfrm>
        </p:grpSpPr>
        <p:sp>
          <p:nvSpPr>
            <p:cNvPr id="3" name="Freeform 3"/>
            <p:cNvSpPr/>
            <p:nvPr/>
          </p:nvSpPr>
          <p:spPr>
            <a:xfrm>
              <a:off x="0" y="0"/>
              <a:ext cx="4816592" cy="585672"/>
            </a:xfrm>
            <a:custGeom>
              <a:avLst/>
              <a:gdLst/>
              <a:ahLst/>
              <a:cxnLst/>
              <a:rect l="l" t="t" r="r" b="b"/>
              <a:pathLst>
                <a:path w="4816592" h="585672">
                  <a:moveTo>
                    <a:pt x="0" y="0"/>
                  </a:moveTo>
                  <a:lnTo>
                    <a:pt x="4816592" y="0"/>
                  </a:lnTo>
                  <a:lnTo>
                    <a:pt x="4816592" y="585672"/>
                  </a:lnTo>
                  <a:lnTo>
                    <a:pt x="0" y="585672"/>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511377" y="654251"/>
            <a:ext cx="11265247" cy="1524353"/>
          </a:xfrm>
          <a:prstGeom prst="rect">
            <a:avLst/>
          </a:prstGeom>
        </p:spPr>
        <p:txBody>
          <a:bodyPr lIns="0" tIns="0" rIns="0" bIns="0" rtlCol="0" anchor="t">
            <a:spAutoFit/>
          </a:bodyPr>
          <a:lstStyle/>
          <a:p>
            <a:pPr>
              <a:lnSpc>
                <a:spcPts val="11490"/>
              </a:lnSpc>
            </a:pPr>
            <a:r>
              <a:rPr lang="en-US" sz="11265" spc="-506" dirty="0">
                <a:solidFill>
                  <a:srgbClr val="413835"/>
                </a:solidFill>
                <a:latin typeface="Kenao Sans Serif"/>
              </a:rPr>
              <a:t>ACHIEVEMENT</a:t>
            </a:r>
          </a:p>
        </p:txBody>
      </p:sp>
      <p:sp>
        <p:nvSpPr>
          <p:cNvPr id="6" name="AutoShape 6"/>
          <p:cNvSpPr/>
          <p:nvPr/>
        </p:nvSpPr>
        <p:spPr>
          <a:xfrm>
            <a:off x="14776623" y="1321178"/>
            <a:ext cx="3511109" cy="1182678"/>
          </a:xfrm>
          <a:prstGeom prst="line">
            <a:avLst/>
          </a:prstGeom>
          <a:ln w="28575" cap="flat">
            <a:solidFill>
              <a:srgbClr val="FFFFFF"/>
            </a:solidFill>
            <a:prstDash val="solid"/>
            <a:headEnd type="oval" w="lg" len="lg"/>
            <a:tailEnd type="none" w="sm" len="sm"/>
          </a:ln>
        </p:spPr>
        <p:txBody>
          <a:bodyPr/>
          <a:lstStyle/>
          <a:p>
            <a:endParaRPr lang="en-IN"/>
          </a:p>
        </p:txBody>
      </p:sp>
      <p:sp>
        <p:nvSpPr>
          <p:cNvPr id="7" name="Freeform 7"/>
          <p:cNvSpPr/>
          <p:nvPr/>
        </p:nvSpPr>
        <p:spPr>
          <a:xfrm>
            <a:off x="4477903" y="2517396"/>
            <a:ext cx="9332194" cy="6940819"/>
          </a:xfrm>
          <a:custGeom>
            <a:avLst/>
            <a:gdLst/>
            <a:ahLst/>
            <a:cxnLst/>
            <a:rect l="l" t="t" r="r" b="b"/>
            <a:pathLst>
              <a:path w="9332194" h="6940819">
                <a:moveTo>
                  <a:pt x="0" y="0"/>
                </a:moveTo>
                <a:lnTo>
                  <a:pt x="9332194" y="0"/>
                </a:lnTo>
                <a:lnTo>
                  <a:pt x="9332194" y="6940820"/>
                </a:lnTo>
                <a:lnTo>
                  <a:pt x="0" y="6940820"/>
                </a:lnTo>
                <a:lnTo>
                  <a:pt x="0" y="0"/>
                </a:lnTo>
                <a:close/>
              </a:path>
            </a:pathLst>
          </a:custGeom>
          <a:blipFill>
            <a:blip r:embed="rId2"/>
            <a:stretch>
              <a:fillRect/>
            </a:stretch>
          </a:blipFill>
        </p:spPr>
        <p:txBody>
          <a:bodyPr/>
          <a:lstStyle/>
          <a:p>
            <a:endParaRPr lang="en-IN"/>
          </a:p>
        </p:txBody>
      </p:sp>
      <p:sp>
        <p:nvSpPr>
          <p:cNvPr id="8" name="TextBox 3">
            <a:extLst>
              <a:ext uri="{FF2B5EF4-FFF2-40B4-BE49-F238E27FC236}">
                <a16:creationId xmlns:a16="http://schemas.microsoft.com/office/drawing/2014/main" id="{E4044E76-8DAC-FA2F-5FBF-E5B79F6A6281}"/>
              </a:ext>
            </a:extLst>
          </p:cNvPr>
          <p:cNvSpPr txBox="1"/>
          <p:nvPr/>
        </p:nvSpPr>
        <p:spPr>
          <a:xfrm>
            <a:off x="-12337193" y="3508036"/>
            <a:ext cx="15423293" cy="1524353"/>
          </a:xfrm>
          <a:prstGeom prst="rect">
            <a:avLst/>
          </a:prstGeom>
        </p:spPr>
        <p:txBody>
          <a:bodyPr lIns="0" tIns="0" rIns="0" bIns="0" rtlCol="0" anchor="t">
            <a:spAutoFit/>
          </a:bodyPr>
          <a:lstStyle/>
          <a:p>
            <a:pPr algn="ctr">
              <a:lnSpc>
                <a:spcPts val="11490"/>
              </a:lnSpc>
            </a:pPr>
            <a:r>
              <a:rPr lang="en-US" sz="11265" spc="-506" dirty="0">
                <a:solidFill>
                  <a:srgbClr val="413835"/>
                </a:solidFill>
                <a:latin typeface="Kenao Sans Serif"/>
              </a:rPr>
              <a:t>OVERVIEW</a:t>
            </a:r>
          </a:p>
        </p:txBody>
      </p:sp>
      <p:grpSp>
        <p:nvGrpSpPr>
          <p:cNvPr id="9" name="Group 7">
            <a:extLst>
              <a:ext uri="{FF2B5EF4-FFF2-40B4-BE49-F238E27FC236}">
                <a16:creationId xmlns:a16="http://schemas.microsoft.com/office/drawing/2014/main" id="{8AC1A7E8-7B53-22E7-0D80-47196C545583}"/>
              </a:ext>
            </a:extLst>
          </p:cNvPr>
          <p:cNvGrpSpPr/>
          <p:nvPr/>
        </p:nvGrpSpPr>
        <p:grpSpPr>
          <a:xfrm>
            <a:off x="-9909568" y="4013827"/>
            <a:ext cx="499383" cy="499383"/>
            <a:chOff x="0" y="0"/>
            <a:chExt cx="812800" cy="812800"/>
          </a:xfrm>
        </p:grpSpPr>
        <p:sp>
          <p:nvSpPr>
            <p:cNvPr id="10" name="Freeform 8">
              <a:extLst>
                <a:ext uri="{FF2B5EF4-FFF2-40B4-BE49-F238E27FC236}">
                  <a16:creationId xmlns:a16="http://schemas.microsoft.com/office/drawing/2014/main" id="{E5DC4E3F-04BE-86DA-3A6A-5D132B4F62D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3835"/>
            </a:solidFill>
          </p:spPr>
          <p:txBody>
            <a:bodyPr/>
            <a:lstStyle/>
            <a:p>
              <a:endParaRPr lang="en-IN"/>
            </a:p>
          </p:txBody>
        </p:sp>
        <p:sp>
          <p:nvSpPr>
            <p:cNvPr id="11" name="TextBox 9">
              <a:extLst>
                <a:ext uri="{FF2B5EF4-FFF2-40B4-BE49-F238E27FC236}">
                  <a16:creationId xmlns:a16="http://schemas.microsoft.com/office/drawing/2014/main" id="{D44328F0-4B42-CF92-AD7B-410A513B6479}"/>
                </a:ext>
              </a:extLst>
            </p:cNvPr>
            <p:cNvSpPr txBox="1"/>
            <p:nvPr/>
          </p:nvSpPr>
          <p:spPr>
            <a:xfrm>
              <a:off x="76200" y="-38100"/>
              <a:ext cx="660400" cy="774700"/>
            </a:xfrm>
            <a:prstGeom prst="rect">
              <a:avLst/>
            </a:prstGeom>
          </p:spPr>
          <p:txBody>
            <a:bodyPr lIns="50800" tIns="50800" rIns="50800" bIns="50800" rtlCol="0" anchor="ctr"/>
            <a:lstStyle/>
            <a:p>
              <a:pPr algn="ctr">
                <a:lnSpc>
                  <a:spcPts val="3709"/>
                </a:lnSpc>
              </a:pPr>
              <a:endParaRPr/>
            </a:p>
          </p:txBody>
        </p:sp>
      </p:grpSp>
      <p:sp>
        <p:nvSpPr>
          <p:cNvPr id="12" name="AutoShape 11">
            <a:extLst>
              <a:ext uri="{FF2B5EF4-FFF2-40B4-BE49-F238E27FC236}">
                <a16:creationId xmlns:a16="http://schemas.microsoft.com/office/drawing/2014/main" id="{7F6FDF9E-89D8-CB22-E625-93E7E44AA7A0}"/>
              </a:ext>
            </a:extLst>
          </p:cNvPr>
          <p:cNvSpPr/>
          <p:nvPr/>
        </p:nvSpPr>
        <p:spPr>
          <a:xfrm>
            <a:off x="-13769546" y="4263519"/>
            <a:ext cx="3859978" cy="0"/>
          </a:xfrm>
          <a:prstGeom prst="line">
            <a:avLst/>
          </a:prstGeom>
          <a:ln w="28575" cap="flat">
            <a:solidFill>
              <a:srgbClr val="000000"/>
            </a:solidFill>
            <a:prstDash val="solid"/>
            <a:headEnd type="none" w="sm" len="sm"/>
            <a:tailEnd type="none" w="sm" len="sm"/>
          </a:ln>
        </p:spPr>
        <p:txBody>
          <a:bodyPr/>
          <a:lstStyle/>
          <a:p>
            <a:endParaRPr lang="en-IN"/>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Freeform 2"/>
          <p:cNvSpPr/>
          <p:nvPr/>
        </p:nvSpPr>
        <p:spPr>
          <a:xfrm>
            <a:off x="29308" y="30279"/>
            <a:ext cx="18288000" cy="2883694"/>
          </a:xfrm>
          <a:custGeom>
            <a:avLst/>
            <a:gdLst/>
            <a:ahLst/>
            <a:cxnLst/>
            <a:rect l="l" t="t" r="r" b="b"/>
            <a:pathLst>
              <a:path w="18288000" h="2883694">
                <a:moveTo>
                  <a:pt x="0" y="0"/>
                </a:moveTo>
                <a:lnTo>
                  <a:pt x="18288000" y="0"/>
                </a:lnTo>
                <a:lnTo>
                  <a:pt x="18288000" y="2883694"/>
                </a:lnTo>
                <a:lnTo>
                  <a:pt x="0" y="2883694"/>
                </a:lnTo>
                <a:lnTo>
                  <a:pt x="0" y="0"/>
                </a:lnTo>
                <a:close/>
              </a:path>
            </a:pathLst>
          </a:custGeom>
          <a:blipFill>
            <a:blip r:embed="rId2"/>
            <a:stretch>
              <a:fillRect t="-57842" b="-51967"/>
            </a:stretch>
          </a:blipFill>
        </p:spPr>
        <p:txBody>
          <a:bodyPr/>
          <a:lstStyle/>
          <a:p>
            <a:endParaRPr lang="en-IN"/>
          </a:p>
        </p:txBody>
      </p:sp>
      <p:sp>
        <p:nvSpPr>
          <p:cNvPr id="3" name="TextBox 3"/>
          <p:cNvSpPr txBox="1"/>
          <p:nvPr/>
        </p:nvSpPr>
        <p:spPr>
          <a:xfrm>
            <a:off x="1432353" y="3376163"/>
            <a:ext cx="15423293" cy="1524353"/>
          </a:xfrm>
          <a:prstGeom prst="rect">
            <a:avLst/>
          </a:prstGeom>
        </p:spPr>
        <p:txBody>
          <a:bodyPr lIns="0" tIns="0" rIns="0" bIns="0" rtlCol="0" anchor="t">
            <a:spAutoFit/>
          </a:bodyPr>
          <a:lstStyle/>
          <a:p>
            <a:pPr algn="ctr">
              <a:lnSpc>
                <a:spcPts val="11490"/>
              </a:lnSpc>
            </a:pPr>
            <a:r>
              <a:rPr lang="en-US" sz="11265" spc="-506">
                <a:solidFill>
                  <a:srgbClr val="413835"/>
                </a:solidFill>
                <a:latin typeface="Kenao Sans Serif"/>
              </a:rPr>
              <a:t>OVERVIEW</a:t>
            </a:r>
          </a:p>
        </p:txBody>
      </p:sp>
      <p:grpSp>
        <p:nvGrpSpPr>
          <p:cNvPr id="4" name="Group 4"/>
          <p:cNvGrpSpPr/>
          <p:nvPr/>
        </p:nvGrpSpPr>
        <p:grpSpPr>
          <a:xfrm>
            <a:off x="4680631" y="5379597"/>
            <a:ext cx="9777585" cy="4541950"/>
            <a:chOff x="0" y="0"/>
            <a:chExt cx="2575166" cy="1196234"/>
          </a:xfrm>
        </p:grpSpPr>
        <p:sp>
          <p:nvSpPr>
            <p:cNvPr id="5" name="Freeform 5"/>
            <p:cNvSpPr/>
            <p:nvPr/>
          </p:nvSpPr>
          <p:spPr>
            <a:xfrm>
              <a:off x="0" y="0"/>
              <a:ext cx="2575166" cy="1196234"/>
            </a:xfrm>
            <a:custGeom>
              <a:avLst/>
              <a:gdLst/>
              <a:ahLst/>
              <a:cxnLst/>
              <a:rect l="l" t="t" r="r" b="b"/>
              <a:pathLst>
                <a:path w="2575166" h="1196234">
                  <a:moveTo>
                    <a:pt x="0" y="0"/>
                  </a:moveTo>
                  <a:lnTo>
                    <a:pt x="2575166" y="0"/>
                  </a:lnTo>
                  <a:lnTo>
                    <a:pt x="2575166" y="1196234"/>
                  </a:lnTo>
                  <a:lnTo>
                    <a:pt x="0" y="1196234"/>
                  </a:lnTo>
                  <a:close/>
                </a:path>
              </a:pathLst>
            </a:custGeom>
            <a:solidFill>
              <a:srgbClr val="A0A292"/>
            </a:solidFill>
          </p:spPr>
          <p:txBody>
            <a:bodyPr/>
            <a:lstStyle/>
            <a:p>
              <a:endParaRPr lang="en-IN"/>
            </a:p>
          </p:txBody>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3859978" y="3881954"/>
            <a:ext cx="499383" cy="49938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3835"/>
            </a:solidFill>
          </p:spPr>
          <p:txBody>
            <a:bodyPr/>
            <a:lstStyle/>
            <a:p>
              <a:endParaRPr lang="en-IN"/>
            </a:p>
          </p:txBody>
        </p:sp>
        <p:sp>
          <p:nvSpPr>
            <p:cNvPr id="9" name="TextBox 9"/>
            <p:cNvSpPr txBox="1"/>
            <p:nvPr/>
          </p:nvSpPr>
          <p:spPr>
            <a:xfrm>
              <a:off x="76200" y="-38100"/>
              <a:ext cx="660400" cy="774700"/>
            </a:xfrm>
            <a:prstGeom prst="rect">
              <a:avLst/>
            </a:prstGeom>
          </p:spPr>
          <p:txBody>
            <a:bodyPr lIns="50800" tIns="50800" rIns="50800" bIns="50800" rtlCol="0" anchor="ctr"/>
            <a:lstStyle/>
            <a:p>
              <a:pPr algn="ctr">
                <a:lnSpc>
                  <a:spcPts val="3709"/>
                </a:lnSpc>
              </a:pPr>
              <a:endParaRPr/>
            </a:p>
          </p:txBody>
        </p:sp>
      </p:grpSp>
      <p:sp>
        <p:nvSpPr>
          <p:cNvPr id="10" name="TextBox 10"/>
          <p:cNvSpPr txBox="1"/>
          <p:nvPr/>
        </p:nvSpPr>
        <p:spPr>
          <a:xfrm>
            <a:off x="5848815" y="6103887"/>
            <a:ext cx="7441218" cy="3026697"/>
          </a:xfrm>
          <a:prstGeom prst="rect">
            <a:avLst/>
          </a:prstGeom>
        </p:spPr>
        <p:txBody>
          <a:bodyPr lIns="0" tIns="0" rIns="0" bIns="0" rtlCol="0" anchor="t">
            <a:spAutoFit/>
          </a:bodyPr>
          <a:lstStyle/>
          <a:p>
            <a:pPr algn="just">
              <a:lnSpc>
                <a:spcPts val="3067"/>
              </a:lnSpc>
            </a:pPr>
            <a:r>
              <a:rPr lang="en-US" sz="1979" dirty="0">
                <a:solidFill>
                  <a:srgbClr val="FFFFFF"/>
                </a:solidFill>
                <a:latin typeface="Montserrat"/>
              </a:rPr>
              <a:t>Embark on a comprehensive journey to web development mastery with the highly acclaimed Complete Web Development Bootcamp. Led by the App Brewery's lead instructor, this 65+ hour course offers cutting-edge skills and technologies employed by industry giants like Apple and Google. Real-world projects, animated explanations, and continuous updates ensure a seamless transition from novice to expert coder.</a:t>
            </a:r>
          </a:p>
        </p:txBody>
      </p:sp>
      <p:sp>
        <p:nvSpPr>
          <p:cNvPr id="11" name="AutoShape 11"/>
          <p:cNvSpPr/>
          <p:nvPr/>
        </p:nvSpPr>
        <p:spPr>
          <a:xfrm>
            <a:off x="0" y="4131646"/>
            <a:ext cx="3859978" cy="0"/>
          </a:xfrm>
          <a:prstGeom prst="line">
            <a:avLst/>
          </a:prstGeom>
          <a:ln w="28575" cap="flat">
            <a:solidFill>
              <a:srgbClr val="000000"/>
            </a:solidFill>
            <a:prstDash val="solid"/>
            <a:headEnd type="none" w="sm" len="sm"/>
            <a:tailEnd type="none" w="sm" len="sm"/>
          </a:ln>
        </p:spPr>
        <p:txBody>
          <a:bodyPr/>
          <a:lstStyle/>
          <a:p>
            <a:endParaRPr lang="en-IN"/>
          </a:p>
        </p:txBody>
      </p:sp>
      <p:sp>
        <p:nvSpPr>
          <p:cNvPr id="12" name="TextBox 5">
            <a:extLst>
              <a:ext uri="{FF2B5EF4-FFF2-40B4-BE49-F238E27FC236}">
                <a16:creationId xmlns:a16="http://schemas.microsoft.com/office/drawing/2014/main" id="{9ABD8566-3901-8B36-0790-9D8B1AA9D219}"/>
              </a:ext>
            </a:extLst>
          </p:cNvPr>
          <p:cNvSpPr txBox="1"/>
          <p:nvPr/>
        </p:nvSpPr>
        <p:spPr>
          <a:xfrm>
            <a:off x="-9832894" y="697238"/>
            <a:ext cx="11265247" cy="1524353"/>
          </a:xfrm>
          <a:prstGeom prst="rect">
            <a:avLst/>
          </a:prstGeom>
        </p:spPr>
        <p:txBody>
          <a:bodyPr lIns="0" tIns="0" rIns="0" bIns="0" rtlCol="0" anchor="t">
            <a:spAutoFit/>
          </a:bodyPr>
          <a:lstStyle/>
          <a:p>
            <a:pPr>
              <a:lnSpc>
                <a:spcPts val="11490"/>
              </a:lnSpc>
            </a:pPr>
            <a:r>
              <a:rPr lang="en-US" sz="11265" spc="-506" dirty="0">
                <a:solidFill>
                  <a:srgbClr val="413835"/>
                </a:solidFill>
                <a:latin typeface="Kenao Sans Serif"/>
              </a:rPr>
              <a:t>ACHIEVEMENT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A30D58F7-A8FE-99CB-5359-5EECF49FD244}"/>
              </a:ext>
            </a:extLst>
          </p:cNvPr>
          <p:cNvCxnSpPr>
            <a:cxnSpLocks/>
          </p:cNvCxnSpPr>
          <p:nvPr/>
        </p:nvCxnSpPr>
        <p:spPr>
          <a:xfrm flipH="1" flipV="1">
            <a:off x="5604788" y="5690162"/>
            <a:ext cx="1444352" cy="1205938"/>
          </a:xfrm>
          <a:prstGeom prst="line">
            <a:avLst/>
          </a:prstGeom>
          <a:ln w="88900" cap="rnd">
            <a:solidFill>
              <a:schemeClr val="tx1">
                <a:alpha val="2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9281439-F9E3-4EFF-1CE7-AB6639002C86}"/>
              </a:ext>
            </a:extLst>
          </p:cNvPr>
          <p:cNvCxnSpPr>
            <a:cxnSpLocks/>
          </p:cNvCxnSpPr>
          <p:nvPr/>
        </p:nvCxnSpPr>
        <p:spPr>
          <a:xfrm flipV="1">
            <a:off x="8925500" y="5971079"/>
            <a:ext cx="952500" cy="1143000"/>
          </a:xfrm>
          <a:prstGeom prst="line">
            <a:avLst/>
          </a:prstGeom>
          <a:ln w="88900" cap="rnd">
            <a:solidFill>
              <a:schemeClr val="tx1">
                <a:alpha val="2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E765CAD-82F2-A6CD-2B49-D0F624DC6102}"/>
              </a:ext>
            </a:extLst>
          </p:cNvPr>
          <p:cNvCxnSpPr>
            <a:cxnSpLocks/>
          </p:cNvCxnSpPr>
          <p:nvPr/>
        </p:nvCxnSpPr>
        <p:spPr>
          <a:xfrm flipH="1" flipV="1">
            <a:off x="11674984" y="5927663"/>
            <a:ext cx="1054006" cy="968437"/>
          </a:xfrm>
          <a:prstGeom prst="line">
            <a:avLst/>
          </a:prstGeom>
          <a:ln w="88900" cap="rnd">
            <a:solidFill>
              <a:schemeClr val="tx1">
                <a:alpha val="29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98BF61B-3CC8-DC5E-8277-4F9D0E57BCBD}"/>
              </a:ext>
            </a:extLst>
          </p:cNvPr>
          <p:cNvCxnSpPr>
            <a:cxnSpLocks/>
          </p:cNvCxnSpPr>
          <p:nvPr/>
        </p:nvCxnSpPr>
        <p:spPr>
          <a:xfrm flipV="1">
            <a:off x="14718784" y="5829300"/>
            <a:ext cx="673616" cy="914400"/>
          </a:xfrm>
          <a:prstGeom prst="line">
            <a:avLst/>
          </a:prstGeom>
          <a:ln w="88900" cap="rnd">
            <a:solidFill>
              <a:schemeClr val="tx1">
                <a:alpha val="29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 name="Group 2"/>
          <p:cNvGrpSpPr/>
          <p:nvPr/>
        </p:nvGrpSpPr>
        <p:grpSpPr>
          <a:xfrm>
            <a:off x="0" y="-45119"/>
            <a:ext cx="4833695" cy="10332119"/>
            <a:chOff x="0" y="0"/>
            <a:chExt cx="1273072" cy="2721216"/>
          </a:xfrm>
        </p:grpSpPr>
        <p:sp>
          <p:nvSpPr>
            <p:cNvPr id="3" name="Freeform 3"/>
            <p:cNvSpPr/>
            <p:nvPr/>
          </p:nvSpPr>
          <p:spPr>
            <a:xfrm>
              <a:off x="0" y="0"/>
              <a:ext cx="1273072" cy="2721216"/>
            </a:xfrm>
            <a:custGeom>
              <a:avLst/>
              <a:gdLst/>
              <a:ahLst/>
              <a:cxnLst/>
              <a:rect l="l" t="t" r="r" b="b"/>
              <a:pathLst>
                <a:path w="1273072" h="2721216">
                  <a:moveTo>
                    <a:pt x="0" y="0"/>
                  </a:moveTo>
                  <a:lnTo>
                    <a:pt x="1273072" y="0"/>
                  </a:lnTo>
                  <a:lnTo>
                    <a:pt x="1273072" y="2721216"/>
                  </a:lnTo>
                  <a:lnTo>
                    <a:pt x="0" y="2721216"/>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2093613" y="-75599"/>
            <a:ext cx="11622441" cy="1474763"/>
          </a:xfrm>
          <a:prstGeom prst="rect">
            <a:avLst/>
          </a:prstGeom>
        </p:spPr>
        <p:txBody>
          <a:bodyPr lIns="0" tIns="0" rIns="0" bIns="0" rtlCol="0" anchor="t">
            <a:spAutoFit/>
          </a:bodyPr>
          <a:lstStyle/>
          <a:p>
            <a:pPr>
              <a:lnSpc>
                <a:spcPts val="11490"/>
              </a:lnSpc>
            </a:pPr>
            <a:r>
              <a:rPr lang="en-US" sz="11265" spc="-506" dirty="0">
                <a:solidFill>
                  <a:srgbClr val="413835"/>
                </a:solidFill>
                <a:latin typeface="Kenao Sans Serif"/>
              </a:rPr>
              <a:t>Web Development</a:t>
            </a:r>
          </a:p>
        </p:txBody>
      </p:sp>
      <mc:AlternateContent xmlns:mc="http://schemas.openxmlformats.org/markup-compatibility/2006" xmlns:psez="http://schemas.microsoft.com/office/powerpoint/2016/sectionzoom">
        <mc:Choice Requires="psez">
          <p:graphicFrame>
            <p:nvGraphicFramePr>
              <p:cNvPr id="13" name="Section Zoom 12">
                <a:extLst>
                  <a:ext uri="{FF2B5EF4-FFF2-40B4-BE49-F238E27FC236}">
                    <a16:creationId xmlns:a16="http://schemas.microsoft.com/office/drawing/2014/main" id="{0E969DC3-0694-FB17-D3A5-67AE2848BE32}"/>
                  </a:ext>
                </a:extLst>
              </p:cNvPr>
              <p:cNvGraphicFramePr>
                <a:graphicFrameLocks noChangeAspect="1"/>
              </p:cNvGraphicFramePr>
              <p:nvPr>
                <p:extLst>
                  <p:ext uri="{D42A27DB-BD31-4B8C-83A1-F6EECF244321}">
                    <p14:modId xmlns:p14="http://schemas.microsoft.com/office/powerpoint/2010/main" val="4250278255"/>
                  </p:ext>
                </p:extLst>
              </p:nvPr>
            </p:nvGraphicFramePr>
            <p:xfrm>
              <a:off x="20635" y="6373819"/>
              <a:ext cx="4572000" cy="2571750"/>
            </p:xfrm>
            <a:graphic>
              <a:graphicData uri="http://schemas.microsoft.com/office/powerpoint/2016/sectionzoom">
                <psez:sectionZm>
                  <psez:sectionZmObj sectionId="{74F77C28-538E-4F2E-87DF-FDF9D17D620A}">
                    <psez:zmPr id="{436BDFC6-99CC-49BD-A520-A7B1F57454E9}" transitionDur="1000" showBg="0">
                      <p166:blipFill xmlns:p166="http://schemas.microsoft.com/office/powerpoint/2016/6/main">
                        <a:blip r:embed="rId2"/>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13" name="Section Zoom 12">
                <a:hlinkClick r:id="rId3" action="ppaction://hlinksldjump"/>
                <a:extLst>
                  <a:ext uri="{FF2B5EF4-FFF2-40B4-BE49-F238E27FC236}">
                    <a16:creationId xmlns:a16="http://schemas.microsoft.com/office/drawing/2014/main" id="{0E969DC3-0694-FB17-D3A5-67AE2848BE32}"/>
                  </a:ext>
                </a:extLst>
              </p:cNvPr>
              <p:cNvPicPr>
                <a:picLocks noGrp="1" noRot="1" noChangeAspect="1" noMove="1" noResize="1" noEditPoints="1" noAdjustHandles="1" noChangeArrowheads="1" noChangeShapeType="1"/>
              </p:cNvPicPr>
              <p:nvPr/>
            </p:nvPicPr>
            <p:blipFill>
              <a:blip r:embed="rId4"/>
              <a:stretch>
                <a:fillRect/>
              </a:stretch>
            </p:blipFill>
            <p:spPr>
              <a:xfrm>
                <a:off x="20635" y="6373819"/>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Section Zoom 11">
                <a:extLst>
                  <a:ext uri="{FF2B5EF4-FFF2-40B4-BE49-F238E27FC236}">
                    <a16:creationId xmlns:a16="http://schemas.microsoft.com/office/drawing/2014/main" id="{2FC44A5E-A85D-236A-C712-CB92B8A2E9A3}"/>
                  </a:ext>
                </a:extLst>
              </p:cNvPr>
              <p:cNvGraphicFramePr>
                <a:graphicFrameLocks noChangeAspect="1"/>
              </p:cNvGraphicFramePr>
              <p:nvPr>
                <p:extLst>
                  <p:ext uri="{D42A27DB-BD31-4B8C-83A1-F6EECF244321}">
                    <p14:modId xmlns:p14="http://schemas.microsoft.com/office/powerpoint/2010/main" val="3998771949"/>
                  </p:ext>
                </p:extLst>
              </p:nvPr>
            </p:nvGraphicFramePr>
            <p:xfrm>
              <a:off x="2531148" y="3577754"/>
              <a:ext cx="4572000" cy="2571750"/>
            </p:xfrm>
            <a:graphic>
              <a:graphicData uri="http://schemas.microsoft.com/office/powerpoint/2016/sectionzoom">
                <psez:sectionZm>
                  <psez:sectionZmObj sectionId="{5806956A-4987-42C8-936B-B9B980CCA089}">
                    <psez:zmPr id="{D6DCEA13-A65E-4A58-816B-D86C2BFF132E}" transitionDur="1000" showBg="0">
                      <p166:blipFill xmlns:p166="http://schemas.microsoft.com/office/powerpoint/2016/6/main">
                        <a:blip r:embed="rId5"/>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12" name="Section Zoom 11">
                <a:hlinkClick r:id="rId6" action="ppaction://hlinksldjump"/>
                <a:extLst>
                  <a:ext uri="{FF2B5EF4-FFF2-40B4-BE49-F238E27FC236}">
                    <a16:creationId xmlns:a16="http://schemas.microsoft.com/office/drawing/2014/main" id="{2FC44A5E-A85D-236A-C712-CB92B8A2E9A3}"/>
                  </a:ext>
                </a:extLst>
              </p:cNvPr>
              <p:cNvPicPr>
                <a:picLocks noGrp="1" noRot="1" noChangeAspect="1" noMove="1" noResize="1" noEditPoints="1" noAdjustHandles="1" noChangeArrowheads="1" noChangeShapeType="1"/>
              </p:cNvPicPr>
              <p:nvPr/>
            </p:nvPicPr>
            <p:blipFill>
              <a:blip r:embed="rId7"/>
              <a:stretch>
                <a:fillRect/>
              </a:stretch>
            </p:blipFill>
            <p:spPr>
              <a:xfrm>
                <a:off x="2531148" y="3577754"/>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5" name="Section Zoom 14">
                <a:extLst>
                  <a:ext uri="{FF2B5EF4-FFF2-40B4-BE49-F238E27FC236}">
                    <a16:creationId xmlns:a16="http://schemas.microsoft.com/office/drawing/2014/main" id="{F8E43D40-7997-A4B9-DD05-C61823B5F635}"/>
                  </a:ext>
                </a:extLst>
              </p:cNvPr>
              <p:cNvGraphicFramePr>
                <a:graphicFrameLocks noChangeAspect="1"/>
              </p:cNvGraphicFramePr>
              <p:nvPr>
                <p:extLst>
                  <p:ext uri="{D42A27DB-BD31-4B8C-83A1-F6EECF244321}">
                    <p14:modId xmlns:p14="http://schemas.microsoft.com/office/powerpoint/2010/main" val="1513216441"/>
                  </p:ext>
                </p:extLst>
              </p:nvPr>
            </p:nvGraphicFramePr>
            <p:xfrm>
              <a:off x="5618833" y="6373819"/>
              <a:ext cx="4572000" cy="2571750"/>
            </p:xfrm>
            <a:graphic>
              <a:graphicData uri="http://schemas.microsoft.com/office/powerpoint/2016/sectionzoom">
                <psez:sectionZm>
                  <psez:sectionZmObj sectionId="{1BC42C25-1AE3-486E-BA7F-9BA99A85B186}">
                    <psez:zmPr id="{2EF35C26-D9B9-47FE-9E01-8F0A7B4DA869}" transitionDur="1000" showBg="0">
                      <p166:blipFill xmlns:p166="http://schemas.microsoft.com/office/powerpoint/2016/6/main">
                        <a:blip r:embed="rId8"/>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15" name="Section Zoom 14">
                <a:hlinkClick r:id="rId9" action="ppaction://hlinksldjump"/>
                <a:extLst>
                  <a:ext uri="{FF2B5EF4-FFF2-40B4-BE49-F238E27FC236}">
                    <a16:creationId xmlns:a16="http://schemas.microsoft.com/office/drawing/2014/main" id="{F8E43D40-7997-A4B9-DD05-C61823B5F635}"/>
                  </a:ext>
                </a:extLst>
              </p:cNvPr>
              <p:cNvPicPr>
                <a:picLocks noGrp="1" noRot="1" noChangeAspect="1" noMove="1" noResize="1" noEditPoints="1" noAdjustHandles="1" noChangeArrowheads="1" noChangeShapeType="1"/>
              </p:cNvPicPr>
              <p:nvPr/>
            </p:nvPicPr>
            <p:blipFill>
              <a:blip r:embed="rId10"/>
              <a:stretch>
                <a:fillRect/>
              </a:stretch>
            </p:blipFill>
            <p:spPr>
              <a:xfrm>
                <a:off x="5618833" y="6373819"/>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7" name="Section Zoom 16">
                <a:extLst>
                  <a:ext uri="{FF2B5EF4-FFF2-40B4-BE49-F238E27FC236}">
                    <a16:creationId xmlns:a16="http://schemas.microsoft.com/office/drawing/2014/main" id="{DF0F9B36-5729-93AD-3CD8-75FAF6590495}"/>
                  </a:ext>
                </a:extLst>
              </p:cNvPr>
              <p:cNvGraphicFramePr>
                <a:graphicFrameLocks noChangeAspect="1"/>
              </p:cNvGraphicFramePr>
              <p:nvPr>
                <p:extLst>
                  <p:ext uri="{D42A27DB-BD31-4B8C-83A1-F6EECF244321}">
                    <p14:modId xmlns:p14="http://schemas.microsoft.com/office/powerpoint/2010/main" val="1791236536"/>
                  </p:ext>
                </p:extLst>
              </p:nvPr>
            </p:nvGraphicFramePr>
            <p:xfrm>
              <a:off x="8476823" y="3746514"/>
              <a:ext cx="4572000" cy="2571750"/>
            </p:xfrm>
            <a:graphic>
              <a:graphicData uri="http://schemas.microsoft.com/office/powerpoint/2016/sectionzoom">
                <psez:sectionZm>
                  <psez:sectionZmObj sectionId="{C6F4496A-D377-4A3C-BA7F-63A11C991626}">
                    <psez:zmPr id="{54A6911D-B60D-487C-9606-5B053C55710B}" transitionDur="1000" showBg="0">
                      <p166:blipFill xmlns:p166="http://schemas.microsoft.com/office/powerpoint/2016/6/main">
                        <a:blip r:embed="rId11"/>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17" name="Section Zoom 16">
                <a:hlinkClick r:id="rId12" action="ppaction://hlinksldjump"/>
                <a:extLst>
                  <a:ext uri="{FF2B5EF4-FFF2-40B4-BE49-F238E27FC236}">
                    <a16:creationId xmlns:a16="http://schemas.microsoft.com/office/drawing/2014/main" id="{DF0F9B36-5729-93AD-3CD8-75FAF6590495}"/>
                  </a:ext>
                </a:extLst>
              </p:cNvPr>
              <p:cNvPicPr>
                <a:picLocks noGrp="1" noRot="1" noChangeAspect="1" noMove="1" noResize="1" noEditPoints="1" noAdjustHandles="1" noChangeArrowheads="1" noChangeShapeType="1"/>
              </p:cNvPicPr>
              <p:nvPr/>
            </p:nvPicPr>
            <p:blipFill>
              <a:blip r:embed="rId13"/>
              <a:stretch>
                <a:fillRect/>
              </a:stretch>
            </p:blipFill>
            <p:spPr>
              <a:xfrm>
                <a:off x="8476823" y="3746514"/>
                <a:ext cx="4572000" cy="2571750"/>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9" name="Section Zoom 18">
                <a:extLst>
                  <a:ext uri="{FF2B5EF4-FFF2-40B4-BE49-F238E27FC236}">
                    <a16:creationId xmlns:a16="http://schemas.microsoft.com/office/drawing/2014/main" id="{9917275A-6BAD-BEAC-4E7F-4FCDF1AB4E91}"/>
                  </a:ext>
                </a:extLst>
              </p:cNvPr>
              <p:cNvGraphicFramePr>
                <a:graphicFrameLocks noChangeAspect="1"/>
              </p:cNvGraphicFramePr>
              <p:nvPr>
                <p:extLst>
                  <p:ext uri="{D42A27DB-BD31-4B8C-83A1-F6EECF244321}">
                    <p14:modId xmlns:p14="http://schemas.microsoft.com/office/powerpoint/2010/main" val="2150484802"/>
                  </p:ext>
                </p:extLst>
              </p:nvPr>
            </p:nvGraphicFramePr>
            <p:xfrm>
              <a:off x="11547961" y="6309472"/>
              <a:ext cx="4572000" cy="2571750"/>
            </p:xfrm>
            <a:graphic>
              <a:graphicData uri="http://schemas.microsoft.com/office/powerpoint/2016/sectionzoom">
                <psez:sectionZm>
                  <psez:sectionZmObj sectionId="{35AC9ACD-3736-4A6D-9229-669B860EE8EB}">
                    <psez:zmPr id="{7A663A62-18BB-4139-A8AD-5652B8CE48DC}" transitionDur="1000" showBg="0">
                      <p166:blipFill xmlns:p166="http://schemas.microsoft.com/office/powerpoint/2016/6/main">
                        <a:blip r:embed="rId14"/>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19" name="Section Zoom 18">
                <a:hlinkClick r:id="rId15" action="ppaction://hlinksldjump"/>
                <a:extLst>
                  <a:ext uri="{FF2B5EF4-FFF2-40B4-BE49-F238E27FC236}">
                    <a16:creationId xmlns:a16="http://schemas.microsoft.com/office/drawing/2014/main" id="{9917275A-6BAD-BEAC-4E7F-4FCDF1AB4E91}"/>
                  </a:ext>
                </a:extLst>
              </p:cNvPr>
              <p:cNvPicPr>
                <a:picLocks noGrp="1" noRot="1" noChangeAspect="1" noMove="1" noResize="1" noEditPoints="1" noAdjustHandles="1" noChangeArrowheads="1" noChangeShapeType="1"/>
              </p:cNvPicPr>
              <p:nvPr/>
            </p:nvPicPr>
            <p:blipFill>
              <a:blip r:embed="rId16"/>
              <a:stretch>
                <a:fillRect/>
              </a:stretch>
            </p:blipFill>
            <p:spPr>
              <a:xfrm>
                <a:off x="11547961" y="6309472"/>
                <a:ext cx="4572000" cy="2571750"/>
              </a:xfrm>
              <a:prstGeom prst="rect">
                <a:avLst/>
              </a:prstGeom>
            </p:spPr>
          </p:pic>
        </mc:Fallback>
      </mc:AlternateContent>
      <p:cxnSp>
        <p:nvCxnSpPr>
          <p:cNvPr id="23" name="Straight Connector 22">
            <a:extLst>
              <a:ext uri="{FF2B5EF4-FFF2-40B4-BE49-F238E27FC236}">
                <a16:creationId xmlns:a16="http://schemas.microsoft.com/office/drawing/2014/main" id="{B2D29457-5861-6B9A-42EB-6528D52C6C92}"/>
              </a:ext>
            </a:extLst>
          </p:cNvPr>
          <p:cNvCxnSpPr>
            <a:cxnSpLocks/>
          </p:cNvCxnSpPr>
          <p:nvPr/>
        </p:nvCxnSpPr>
        <p:spPr>
          <a:xfrm flipV="1">
            <a:off x="3156981" y="5782302"/>
            <a:ext cx="862772" cy="956621"/>
          </a:xfrm>
          <a:prstGeom prst="line">
            <a:avLst/>
          </a:prstGeom>
          <a:ln w="88900" cap="rnd">
            <a:solidFill>
              <a:schemeClr val="tx1">
                <a:alpha val="29000"/>
              </a:schemeClr>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ez="http://schemas.microsoft.com/office/powerpoint/2016/sectionzoom">
        <mc:Choice Requires="psez">
          <p:graphicFrame>
            <p:nvGraphicFramePr>
              <p:cNvPr id="21" name="Section Zoom 20">
                <a:extLst>
                  <a:ext uri="{FF2B5EF4-FFF2-40B4-BE49-F238E27FC236}">
                    <a16:creationId xmlns:a16="http://schemas.microsoft.com/office/drawing/2014/main" id="{34E97E94-A712-B399-D77D-D3114E949255}"/>
                  </a:ext>
                </a:extLst>
              </p:cNvPr>
              <p:cNvGraphicFramePr>
                <a:graphicFrameLocks noChangeAspect="1"/>
              </p:cNvGraphicFramePr>
              <p:nvPr>
                <p:extLst>
                  <p:ext uri="{D42A27DB-BD31-4B8C-83A1-F6EECF244321}">
                    <p14:modId xmlns:p14="http://schemas.microsoft.com/office/powerpoint/2010/main" val="2086389554"/>
                  </p:ext>
                </p:extLst>
              </p:nvPr>
            </p:nvGraphicFramePr>
            <p:xfrm>
              <a:off x="13893307" y="3508036"/>
              <a:ext cx="4572000" cy="2571750"/>
            </p:xfrm>
            <a:graphic>
              <a:graphicData uri="http://schemas.microsoft.com/office/powerpoint/2016/sectionzoom">
                <psez:sectionZm>
                  <psez:sectionZmObj sectionId="{6D61D9C5-7B75-47A2-8168-81D452F4DBFA}">
                    <psez:zmPr id="{93595000-7045-4DCB-8841-D5BB4E7C810B}" transitionDur="1000" showBg="0">
                      <p166:blipFill xmlns:p166="http://schemas.microsoft.com/office/powerpoint/2016/6/main">
                        <a:blip r:embed="rId17"/>
                        <a:stretch>
                          <a:fillRect/>
                        </a:stretch>
                      </p166:blipFill>
                      <p166:spPr xmlns:p166="http://schemas.microsoft.com/office/powerpoint/2016/6/main">
                        <a:xfrm>
                          <a:off x="0" y="0"/>
                          <a:ext cx="4572000" cy="2571750"/>
                        </a:xfrm>
                        <a:prstGeom prst="rect">
                          <a:avLst/>
                        </a:prstGeom>
                      </p166:spPr>
                    </psez:zmPr>
                  </psez:sectionZmObj>
                </psez:sectionZm>
              </a:graphicData>
            </a:graphic>
          </p:graphicFrame>
        </mc:Choice>
        <mc:Fallback xmlns="">
          <p:pic>
            <p:nvPicPr>
              <p:cNvPr id="21" name="Section Zoom 20">
                <a:hlinkClick r:id="rId18" action="ppaction://hlinksldjump"/>
                <a:extLst>
                  <a:ext uri="{FF2B5EF4-FFF2-40B4-BE49-F238E27FC236}">
                    <a16:creationId xmlns:a16="http://schemas.microsoft.com/office/drawing/2014/main" id="{34E97E94-A712-B399-D77D-D3114E949255}"/>
                  </a:ext>
                </a:extLst>
              </p:cNvPr>
              <p:cNvPicPr>
                <a:picLocks noGrp="1" noRot="1" noChangeAspect="1" noMove="1" noResize="1" noEditPoints="1" noAdjustHandles="1" noChangeArrowheads="1" noChangeShapeType="1"/>
              </p:cNvPicPr>
              <p:nvPr/>
            </p:nvPicPr>
            <p:blipFill>
              <a:blip r:embed="rId19"/>
              <a:stretch>
                <a:fillRect/>
              </a:stretch>
            </p:blipFill>
            <p:spPr>
              <a:xfrm>
                <a:off x="13893307" y="3508036"/>
                <a:ext cx="4572000" cy="2571750"/>
              </a:xfrm>
              <a:prstGeom prst="rect">
                <a:avLst/>
              </a:prstGeom>
            </p:spPr>
          </p:pic>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4572000" y="571500"/>
            <a:ext cx="9144000" cy="91440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28700"/>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7620000" y="6735970"/>
            <a:ext cx="11622441" cy="1539460"/>
          </a:xfrm>
          <a:prstGeom prst="rect">
            <a:avLst/>
          </a:prstGeom>
        </p:spPr>
        <p:txBody>
          <a:bodyPr lIns="0" tIns="0" rIns="0" bIns="0" rtlCol="0" anchor="t">
            <a:spAutoFit/>
          </a:bodyPr>
          <a:lstStyle/>
          <a:p>
            <a:pPr>
              <a:lnSpc>
                <a:spcPts val="11490"/>
              </a:lnSpc>
            </a:pPr>
            <a:r>
              <a:rPr lang="en-US" sz="11265" spc="-506" dirty="0">
                <a:solidFill>
                  <a:schemeClr val="bg1"/>
                </a:solidFill>
                <a:latin typeface="Courier New" panose="02070309020205020404" pitchFamily="49" charset="0"/>
                <a:cs typeface="Courier New" panose="02070309020205020404" pitchFamily="49" charset="0"/>
              </a:rPr>
              <a:t>HTML</a:t>
            </a:r>
          </a:p>
        </p:txBody>
      </p:sp>
    </p:spTree>
    <p:extLst>
      <p:ext uri="{BB962C8B-B14F-4D97-AF65-F5344CB8AC3E}">
        <p14:creationId xmlns:p14="http://schemas.microsoft.com/office/powerpoint/2010/main" val="1775210707"/>
      </p:ext>
    </p:extLst>
  </p:cSld>
  <p:clrMapOvr>
    <a:masterClrMapping/>
  </p:clrMapOvr>
  <mc:AlternateContent xmlns:mc="http://schemas.openxmlformats.org/markup-compatibility/2006" xmlns:p14="http://schemas.microsoft.com/office/powerpoint/2010/main">
    <mc:Choice Requires="p14">
      <p:transition p14:dur="25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p:nvPr/>
        </p:nvGrpSpPr>
        <p:grpSpPr>
          <a:xfrm>
            <a:off x="0" y="-45119"/>
            <a:ext cx="4833695" cy="10332119"/>
            <a:chOff x="0" y="0"/>
            <a:chExt cx="1273072" cy="2721216"/>
          </a:xfrm>
        </p:grpSpPr>
        <p:sp>
          <p:nvSpPr>
            <p:cNvPr id="3" name="Freeform 3"/>
            <p:cNvSpPr/>
            <p:nvPr/>
          </p:nvSpPr>
          <p:spPr>
            <a:xfrm>
              <a:off x="0" y="0"/>
              <a:ext cx="1273072" cy="2721216"/>
            </a:xfrm>
            <a:custGeom>
              <a:avLst/>
              <a:gdLst/>
              <a:ahLst/>
              <a:cxnLst/>
              <a:rect l="l" t="t" r="r" b="b"/>
              <a:pathLst>
                <a:path w="1273072" h="2721216">
                  <a:moveTo>
                    <a:pt x="0" y="0"/>
                  </a:moveTo>
                  <a:lnTo>
                    <a:pt x="1273072" y="0"/>
                  </a:lnTo>
                  <a:lnTo>
                    <a:pt x="1273072" y="2721216"/>
                  </a:lnTo>
                  <a:lnTo>
                    <a:pt x="0" y="2721216"/>
                  </a:lnTo>
                  <a:close/>
                </a:path>
              </a:pathLst>
            </a:custGeom>
            <a:solidFill>
              <a:srgbClr val="A0A292"/>
            </a:solidFill>
          </p:spPr>
          <p:txBody>
            <a:bodyPr/>
            <a:lstStyle/>
            <a:p>
              <a:endParaRPr lang="en-IN" dirty="0"/>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609600" y="781190"/>
            <a:ext cx="11622441" cy="1539460"/>
          </a:xfrm>
          <a:prstGeom prst="rect">
            <a:avLst/>
          </a:prstGeom>
        </p:spPr>
        <p:txBody>
          <a:bodyPr lIns="0" tIns="0" rIns="0" bIns="0" rtlCol="0" anchor="t">
            <a:spAutoFit/>
          </a:bodyPr>
          <a:lstStyle/>
          <a:p>
            <a:pPr>
              <a:lnSpc>
                <a:spcPts val="11490"/>
              </a:lnSpc>
            </a:pPr>
            <a:r>
              <a:rPr lang="en-US" sz="11265" spc="-506" dirty="0">
                <a:solidFill>
                  <a:srgbClr val="413835"/>
                </a:solidFill>
                <a:latin typeface="Courier New" panose="02070309020205020404" pitchFamily="49" charset="0"/>
                <a:cs typeface="Courier New" panose="02070309020205020404" pitchFamily="49" charset="0"/>
              </a:rPr>
              <a:t>HTML</a:t>
            </a:r>
          </a:p>
        </p:txBody>
      </p:sp>
      <p:sp>
        <p:nvSpPr>
          <p:cNvPr id="7" name="TextBox 7"/>
          <p:cNvSpPr txBox="1"/>
          <p:nvPr/>
        </p:nvSpPr>
        <p:spPr>
          <a:xfrm>
            <a:off x="435647" y="3139778"/>
            <a:ext cx="3962400" cy="4007444"/>
          </a:xfrm>
          <a:prstGeom prst="rect">
            <a:avLst/>
          </a:prstGeom>
        </p:spPr>
        <p:txBody>
          <a:bodyPr wrap="square" lIns="0" tIns="0" rIns="0" bIns="0" rtlCol="0" anchor="t">
            <a:spAutoFit/>
          </a:bodyPr>
          <a:lstStyle/>
          <a:p>
            <a:pPr>
              <a:lnSpc>
                <a:spcPts val="3465"/>
              </a:lnSpc>
            </a:pPr>
            <a:r>
              <a:rPr lang="en-US" sz="2400" b="0" i="0" dirty="0">
                <a:solidFill>
                  <a:srgbClr val="4D5156"/>
                </a:solidFill>
                <a:effectLst/>
                <a:latin typeface="Google Sans"/>
              </a:rPr>
              <a:t>HTML stands for </a:t>
            </a:r>
            <a:r>
              <a:rPr lang="en-US" sz="2400" b="0" i="0" dirty="0">
                <a:solidFill>
                  <a:srgbClr val="040C28"/>
                </a:solidFill>
                <a:effectLst/>
                <a:latin typeface="Google Sans"/>
              </a:rPr>
              <a:t>Hyper Text Markup Language</a:t>
            </a:r>
            <a:r>
              <a:rPr lang="en-US" sz="2400" b="0" i="0" dirty="0">
                <a:solidFill>
                  <a:srgbClr val="4D5156"/>
                </a:solidFill>
                <a:effectLst/>
                <a:latin typeface="Google Sans"/>
              </a:rPr>
              <a:t>. HTML is the standard markup language for creating Web pages. HTML describes the structure of a Web page. HTML consists of a series of elements. HTML elements tell the browser how to display the content.</a:t>
            </a:r>
            <a:endParaRPr lang="en-US" sz="2236" dirty="0">
              <a:solidFill>
                <a:srgbClr val="000000"/>
              </a:solidFill>
              <a:latin typeface="Montserrat"/>
            </a:endParaRPr>
          </a:p>
        </p:txBody>
      </p:sp>
      <p:sp>
        <p:nvSpPr>
          <p:cNvPr id="9" name="TextBox 7">
            <a:extLst>
              <a:ext uri="{FF2B5EF4-FFF2-40B4-BE49-F238E27FC236}">
                <a16:creationId xmlns:a16="http://schemas.microsoft.com/office/drawing/2014/main" id="{C4DB24CA-457F-826E-7D63-2923D3B3CCCF}"/>
              </a:ext>
            </a:extLst>
          </p:cNvPr>
          <p:cNvSpPr txBox="1"/>
          <p:nvPr/>
        </p:nvSpPr>
        <p:spPr>
          <a:xfrm>
            <a:off x="6405580" y="1147854"/>
            <a:ext cx="10791745" cy="3998210"/>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What I have learned ?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Html tags</a:t>
            </a:r>
          </a:p>
          <a:p>
            <a:pPr marL="342900" indent="-342900">
              <a:lnSpc>
                <a:spcPts val="3465"/>
              </a:lnSpc>
              <a:buFont typeface="Wingdings" panose="05000000000000000000" pitchFamily="2" charset="2"/>
              <a:buChar char="§"/>
            </a:pPr>
            <a:r>
              <a:rPr lang="en-US" sz="2236" dirty="0">
                <a:solidFill>
                  <a:srgbClr val="000000"/>
                </a:solidFill>
                <a:latin typeface="Montserrat"/>
              </a:rPr>
              <a:t>Void Elements</a:t>
            </a:r>
          </a:p>
          <a:p>
            <a:pPr marL="342900" indent="-342900">
              <a:lnSpc>
                <a:spcPts val="3465"/>
              </a:lnSpc>
              <a:buFont typeface="Wingdings" panose="05000000000000000000" pitchFamily="2" charset="2"/>
              <a:buChar char="§"/>
            </a:pPr>
            <a:r>
              <a:rPr lang="en-US" sz="2236" dirty="0">
                <a:solidFill>
                  <a:srgbClr val="000000"/>
                </a:solidFill>
                <a:latin typeface="Montserrat"/>
              </a:rPr>
              <a:t>List Elements</a:t>
            </a:r>
          </a:p>
          <a:p>
            <a:pPr marL="342900" indent="-342900">
              <a:lnSpc>
                <a:spcPts val="3465"/>
              </a:lnSpc>
              <a:buFont typeface="Wingdings" panose="05000000000000000000" pitchFamily="2" charset="2"/>
              <a:buChar char="§"/>
            </a:pPr>
            <a:r>
              <a:rPr lang="en-US" sz="2236" dirty="0">
                <a:solidFill>
                  <a:srgbClr val="000000"/>
                </a:solidFill>
                <a:latin typeface="Montserrat"/>
              </a:rPr>
              <a:t>Image Elements</a:t>
            </a:r>
          </a:p>
          <a:p>
            <a:pPr marL="342900" indent="-342900">
              <a:lnSpc>
                <a:spcPts val="3465"/>
              </a:lnSpc>
              <a:buFont typeface="Wingdings" panose="05000000000000000000" pitchFamily="2" charset="2"/>
              <a:buChar char="§"/>
            </a:pPr>
            <a:r>
              <a:rPr lang="en-US" sz="2236" dirty="0">
                <a:solidFill>
                  <a:srgbClr val="000000"/>
                </a:solidFill>
                <a:latin typeface="Montserrat"/>
              </a:rPr>
              <a:t>Anchor Elements</a:t>
            </a:r>
          </a:p>
          <a:p>
            <a:pPr marL="342900" indent="-342900">
              <a:lnSpc>
                <a:spcPts val="3465"/>
              </a:lnSpc>
              <a:buFont typeface="Wingdings" panose="05000000000000000000" pitchFamily="2" charset="2"/>
              <a:buChar char="§"/>
            </a:pPr>
            <a:r>
              <a:rPr lang="en-US" sz="2236" dirty="0">
                <a:solidFill>
                  <a:srgbClr val="000000"/>
                </a:solidFill>
                <a:latin typeface="Montserrat"/>
              </a:rPr>
              <a:t>Computer File Path</a:t>
            </a:r>
          </a:p>
          <a:p>
            <a:pPr marL="342900" indent="-342900">
              <a:lnSpc>
                <a:spcPts val="3465"/>
              </a:lnSpc>
              <a:buFont typeface="Wingdings" panose="05000000000000000000" pitchFamily="2" charset="2"/>
              <a:buChar char="§"/>
            </a:pPr>
            <a:r>
              <a:rPr lang="en-US" sz="2236" dirty="0" err="1">
                <a:solidFill>
                  <a:srgbClr val="000000"/>
                </a:solidFill>
                <a:latin typeface="Montserrat"/>
              </a:rPr>
              <a:t>GitHup</a:t>
            </a: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sp>
        <p:nvSpPr>
          <p:cNvPr id="10" name="TextBox 7">
            <a:extLst>
              <a:ext uri="{FF2B5EF4-FFF2-40B4-BE49-F238E27FC236}">
                <a16:creationId xmlns:a16="http://schemas.microsoft.com/office/drawing/2014/main" id="{92665BE8-0C73-1B5D-DF04-BC8227A63C24}"/>
              </a:ext>
            </a:extLst>
          </p:cNvPr>
          <p:cNvSpPr txBox="1"/>
          <p:nvPr/>
        </p:nvSpPr>
        <p:spPr>
          <a:xfrm>
            <a:off x="6420820" y="5405774"/>
            <a:ext cx="10791745" cy="2202847"/>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My Projects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2" action="ppaction://hlinkfile"/>
              </a:rPr>
              <a:t>Movie ranking </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3" action="ppaction://hlinkfile"/>
              </a:rPr>
              <a:t>Birthday invitation</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4" action="ppaction://hlinkfile"/>
              </a:rPr>
              <a:t>HTML portfolio</a:t>
            </a: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p:txBody>
      </p:sp>
      <p:pic>
        <p:nvPicPr>
          <p:cNvPr id="1026" name="Picture 2" descr="HTML - Wikipedia">
            <a:extLst>
              <a:ext uri="{FF2B5EF4-FFF2-40B4-BE49-F238E27FC236}">
                <a16:creationId xmlns:a16="http://schemas.microsoft.com/office/drawing/2014/main" id="{B75D591E-DD2E-484C-E38F-E7A5118C615A}"/>
              </a:ext>
            </a:extLst>
          </p:cNvPr>
          <p:cNvPicPr>
            <a:picLocks noChangeAspect="1" noChangeArrowheads="1"/>
          </p:cNvPicPr>
          <p:nvPr/>
        </p:nvPicPr>
        <p:blipFill>
          <a:blip r:embed="rId5">
            <a:alphaModFix amt="37000"/>
            <a:extLst>
              <a:ext uri="{28A0092B-C50C-407E-A947-70E740481C1C}">
                <a14:useLocalDpi xmlns:a14="http://schemas.microsoft.com/office/drawing/2010/main" val="0"/>
              </a:ext>
            </a:extLst>
          </a:blip>
          <a:srcRect/>
          <a:stretch>
            <a:fillRect/>
          </a:stretch>
        </p:blipFill>
        <p:spPr bwMode="auto">
          <a:xfrm>
            <a:off x="10058400" y="948074"/>
            <a:ext cx="8915400" cy="8915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FE9D0EA-2AE9-1A72-665A-81B2185FB33E}"/>
              </a:ext>
            </a:extLst>
          </p:cNvPr>
          <p:cNvSpPr/>
          <p:nvPr/>
        </p:nvSpPr>
        <p:spPr>
          <a:xfrm>
            <a:off x="4572000" y="571500"/>
            <a:ext cx="9144000" cy="9144000"/>
          </a:xfrm>
          <a:prstGeom prst="ellipse">
            <a:avLst/>
          </a:prstGeom>
          <a:solidFill>
            <a:schemeClr val="tx1">
              <a:lumMod val="50000"/>
              <a:lumOff val="50000"/>
            </a:schemeClr>
          </a:solidFill>
          <a:ln w="1270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Internet with solid fill">
            <a:extLst>
              <a:ext uri="{FF2B5EF4-FFF2-40B4-BE49-F238E27FC236}">
                <a16:creationId xmlns:a16="http://schemas.microsoft.com/office/drawing/2014/main" id="{0B10E1F1-AB14-55CE-4680-A66445DB9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72200" y="1028700"/>
            <a:ext cx="5943600" cy="5943600"/>
          </a:xfrm>
          <a:prstGeom prst="rect">
            <a:avLst/>
          </a:prstGeom>
        </p:spPr>
      </p:pic>
      <p:sp>
        <p:nvSpPr>
          <p:cNvPr id="5" name="TextBox 6">
            <a:extLst>
              <a:ext uri="{FF2B5EF4-FFF2-40B4-BE49-F238E27FC236}">
                <a16:creationId xmlns:a16="http://schemas.microsoft.com/office/drawing/2014/main" id="{0C7673BF-7204-10EB-A1EB-794A6E56E3CE}"/>
              </a:ext>
            </a:extLst>
          </p:cNvPr>
          <p:cNvSpPr txBox="1"/>
          <p:nvPr/>
        </p:nvSpPr>
        <p:spPr>
          <a:xfrm>
            <a:off x="7620000" y="6735970"/>
            <a:ext cx="11622441" cy="1539460"/>
          </a:xfrm>
          <a:prstGeom prst="rect">
            <a:avLst/>
          </a:prstGeom>
        </p:spPr>
        <p:txBody>
          <a:bodyPr lIns="0" tIns="0" rIns="0" bIns="0" rtlCol="0" anchor="t">
            <a:spAutoFit/>
          </a:bodyPr>
          <a:lstStyle/>
          <a:p>
            <a:pPr>
              <a:lnSpc>
                <a:spcPts val="11490"/>
              </a:lnSpc>
            </a:pPr>
            <a:r>
              <a:rPr lang="en-US" sz="11265" b="1" spc="-506" dirty="0">
                <a:solidFill>
                  <a:schemeClr val="bg1"/>
                </a:solidFill>
                <a:latin typeface="Courier New" panose="02070309020205020404" pitchFamily="49" charset="0"/>
                <a:cs typeface="Courier New" panose="02070309020205020404" pitchFamily="49" charset="0"/>
              </a:rPr>
              <a:t>CSS</a:t>
            </a:r>
          </a:p>
        </p:txBody>
      </p:sp>
    </p:spTree>
    <p:extLst>
      <p:ext uri="{BB962C8B-B14F-4D97-AF65-F5344CB8AC3E}">
        <p14:creationId xmlns:p14="http://schemas.microsoft.com/office/powerpoint/2010/main" val="2666561320"/>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6382645" cy="10287000"/>
            <a:chOff x="0" y="0"/>
            <a:chExt cx="1681026" cy="2709333"/>
          </a:xfrm>
        </p:grpSpPr>
        <p:sp>
          <p:nvSpPr>
            <p:cNvPr id="3" name="Freeform 3"/>
            <p:cNvSpPr/>
            <p:nvPr/>
          </p:nvSpPr>
          <p:spPr>
            <a:xfrm>
              <a:off x="0" y="0"/>
              <a:ext cx="1681026" cy="2709333"/>
            </a:xfrm>
            <a:custGeom>
              <a:avLst/>
              <a:gdLst/>
              <a:ahLst/>
              <a:cxnLst/>
              <a:rect l="l" t="t" r="r" b="b"/>
              <a:pathLst>
                <a:path w="1681026" h="2709333">
                  <a:moveTo>
                    <a:pt x="0" y="0"/>
                  </a:moveTo>
                  <a:lnTo>
                    <a:pt x="1681026" y="0"/>
                  </a:lnTo>
                  <a:lnTo>
                    <a:pt x="1681026" y="2709333"/>
                  </a:lnTo>
                  <a:lnTo>
                    <a:pt x="0" y="2709333"/>
                  </a:lnTo>
                  <a:close/>
                </a:path>
              </a:pathLst>
            </a:custGeom>
            <a:solidFill>
              <a:srgbClr val="A0A292"/>
            </a:solidFill>
          </p:spPr>
          <p:txBody>
            <a:bodyPr/>
            <a:lstStyle/>
            <a:p>
              <a:endParaRPr lang="en-IN"/>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336497" y="268261"/>
            <a:ext cx="4725941" cy="1524353"/>
          </a:xfrm>
          <a:prstGeom prst="rect">
            <a:avLst/>
          </a:prstGeom>
        </p:spPr>
        <p:txBody>
          <a:bodyPr lIns="0" tIns="0" rIns="0" bIns="0" rtlCol="0" anchor="t">
            <a:spAutoFit/>
          </a:bodyPr>
          <a:lstStyle/>
          <a:p>
            <a:pPr>
              <a:lnSpc>
                <a:spcPts val="11490"/>
              </a:lnSpc>
            </a:pPr>
            <a:r>
              <a:rPr lang="en-US" sz="11265" spc="-506" dirty="0">
                <a:solidFill>
                  <a:srgbClr val="413835"/>
                </a:solidFill>
                <a:latin typeface="Kenao Sans Serif"/>
              </a:rPr>
              <a:t>CSS</a:t>
            </a:r>
          </a:p>
        </p:txBody>
      </p:sp>
      <p:sp>
        <p:nvSpPr>
          <p:cNvPr id="22" name="Freeform 22"/>
          <p:cNvSpPr/>
          <p:nvPr/>
        </p:nvSpPr>
        <p:spPr>
          <a:xfrm>
            <a:off x="6382645" y="0"/>
            <a:ext cx="11905355" cy="3585228"/>
          </a:xfrm>
          <a:custGeom>
            <a:avLst/>
            <a:gdLst/>
            <a:ahLst/>
            <a:cxnLst/>
            <a:rect l="l" t="t" r="r" b="b"/>
            <a:pathLst>
              <a:path w="11905355" h="3585228">
                <a:moveTo>
                  <a:pt x="0" y="0"/>
                </a:moveTo>
                <a:lnTo>
                  <a:pt x="11905355" y="0"/>
                </a:lnTo>
                <a:lnTo>
                  <a:pt x="11905355" y="3585228"/>
                </a:lnTo>
                <a:lnTo>
                  <a:pt x="0" y="3585228"/>
                </a:lnTo>
                <a:lnTo>
                  <a:pt x="0" y="0"/>
                </a:lnTo>
                <a:close/>
              </a:path>
            </a:pathLst>
          </a:custGeom>
          <a:blipFill>
            <a:blip r:embed="rId2"/>
            <a:stretch>
              <a:fillRect t="-14820" b="-50244"/>
            </a:stretch>
          </a:blipFill>
        </p:spPr>
        <p:txBody>
          <a:bodyPr/>
          <a:lstStyle/>
          <a:p>
            <a:endParaRPr lang="en-IN"/>
          </a:p>
        </p:txBody>
      </p:sp>
      <p:sp>
        <p:nvSpPr>
          <p:cNvPr id="23" name="TextBox 23"/>
          <p:cNvSpPr txBox="1"/>
          <p:nvPr/>
        </p:nvSpPr>
        <p:spPr>
          <a:xfrm>
            <a:off x="844306" y="2005548"/>
            <a:ext cx="4483587" cy="3161058"/>
          </a:xfrm>
          <a:prstGeom prst="rect">
            <a:avLst/>
          </a:prstGeom>
        </p:spPr>
        <p:txBody>
          <a:bodyPr lIns="0" tIns="0" rIns="0" bIns="0" rtlCol="0" anchor="t">
            <a:spAutoFit/>
          </a:bodyPr>
          <a:lstStyle/>
          <a:p>
            <a:pPr>
              <a:lnSpc>
                <a:spcPts val="3136"/>
              </a:lnSpc>
            </a:pPr>
            <a:r>
              <a:rPr lang="en-US" sz="2400" b="0" i="0" dirty="0">
                <a:solidFill>
                  <a:srgbClr val="4D5156"/>
                </a:solidFill>
                <a:effectLst/>
                <a:latin typeface="Google Sans"/>
              </a:rPr>
              <a:t>CSS is the acronym of “</a:t>
            </a:r>
            <a:r>
              <a:rPr lang="en-US" sz="2400" b="0" i="0" dirty="0">
                <a:solidFill>
                  <a:srgbClr val="040C28"/>
                </a:solidFill>
                <a:effectLst/>
                <a:latin typeface="Google Sans"/>
              </a:rPr>
              <a:t>Cascading Style Sheets</a:t>
            </a:r>
            <a:r>
              <a:rPr lang="en-US" sz="2400" b="0" i="0" dirty="0">
                <a:solidFill>
                  <a:srgbClr val="4D5156"/>
                </a:solidFill>
                <a:effectLst/>
                <a:latin typeface="Google Sans"/>
              </a:rPr>
              <a:t>”. CSS is a computer language for laying out and structuring web pages (HTML or XML). This language contains coding elements and is composed of these “cascading style sheets” which are equally called CSS files (. </a:t>
            </a:r>
            <a:r>
              <a:rPr lang="en-US" sz="2400" b="0" i="0" dirty="0" err="1">
                <a:solidFill>
                  <a:srgbClr val="4D5156"/>
                </a:solidFill>
                <a:effectLst/>
                <a:latin typeface="Google Sans"/>
              </a:rPr>
              <a:t>css</a:t>
            </a:r>
            <a:r>
              <a:rPr lang="en-US" sz="2400" b="0" i="0" dirty="0">
                <a:solidFill>
                  <a:srgbClr val="4D5156"/>
                </a:solidFill>
                <a:effectLst/>
                <a:latin typeface="Google Sans"/>
              </a:rPr>
              <a:t>).</a:t>
            </a:r>
            <a:endParaRPr lang="en-US" sz="2240" dirty="0">
              <a:solidFill>
                <a:srgbClr val="FFFFFF"/>
              </a:solidFill>
              <a:latin typeface="Montserrat"/>
            </a:endParaRPr>
          </a:p>
        </p:txBody>
      </p:sp>
      <p:sp>
        <p:nvSpPr>
          <p:cNvPr id="33" name="TextBox 7">
            <a:extLst>
              <a:ext uri="{FF2B5EF4-FFF2-40B4-BE49-F238E27FC236}">
                <a16:creationId xmlns:a16="http://schemas.microsoft.com/office/drawing/2014/main" id="{8D479EA0-8AEA-D1E7-E826-FC9FB238A6A8}"/>
              </a:ext>
            </a:extLst>
          </p:cNvPr>
          <p:cNvSpPr txBox="1"/>
          <p:nvPr/>
        </p:nvSpPr>
        <p:spPr>
          <a:xfrm>
            <a:off x="7252933" y="4039327"/>
            <a:ext cx="10791745" cy="5793574"/>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What I have learned ? </a:t>
            </a:r>
            <a:endParaRPr lang="en-US" sz="900"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rPr>
              <a:t>CSS Selectors</a:t>
            </a:r>
          </a:p>
          <a:p>
            <a:pPr marL="342900" indent="-342900">
              <a:lnSpc>
                <a:spcPts val="3465"/>
              </a:lnSpc>
              <a:buFont typeface="Wingdings" panose="05000000000000000000" pitchFamily="2" charset="2"/>
              <a:buChar char="§"/>
            </a:pPr>
            <a:r>
              <a:rPr lang="en-US" sz="2236" dirty="0">
                <a:solidFill>
                  <a:srgbClr val="000000"/>
                </a:solidFill>
                <a:latin typeface="Montserrat"/>
              </a:rPr>
              <a:t>Properties :</a:t>
            </a:r>
          </a:p>
          <a:p>
            <a:pPr marL="800100" lvl="1" indent="-342900">
              <a:lnSpc>
                <a:spcPts val="3465"/>
              </a:lnSpc>
              <a:buFont typeface="Wingdings" panose="05000000000000000000" pitchFamily="2" charset="2"/>
              <a:buChar char="§"/>
            </a:pPr>
            <a:r>
              <a:rPr lang="en-US" sz="2236" dirty="0">
                <a:solidFill>
                  <a:srgbClr val="000000"/>
                </a:solidFill>
                <a:latin typeface="Montserrat"/>
              </a:rPr>
              <a:t>Color</a:t>
            </a:r>
          </a:p>
          <a:p>
            <a:pPr marL="800100" lvl="1" indent="-342900">
              <a:lnSpc>
                <a:spcPts val="3465"/>
              </a:lnSpc>
              <a:buFont typeface="Wingdings" panose="05000000000000000000" pitchFamily="2" charset="2"/>
              <a:buChar char="§"/>
            </a:pPr>
            <a:r>
              <a:rPr lang="en-US" sz="2236" dirty="0">
                <a:solidFill>
                  <a:srgbClr val="000000"/>
                </a:solidFill>
                <a:latin typeface="Montserrat"/>
              </a:rPr>
              <a:t>Font</a:t>
            </a:r>
          </a:p>
          <a:p>
            <a:pPr marL="800100" lvl="1" indent="-342900">
              <a:lnSpc>
                <a:spcPts val="3465"/>
              </a:lnSpc>
              <a:buFont typeface="Wingdings" panose="05000000000000000000" pitchFamily="2" charset="2"/>
              <a:buChar char="§"/>
            </a:pPr>
            <a:r>
              <a:rPr lang="en-US" sz="2236" dirty="0">
                <a:solidFill>
                  <a:srgbClr val="000000"/>
                </a:solidFill>
                <a:latin typeface="Montserrat"/>
              </a:rPr>
              <a:t>Inspect</a:t>
            </a:r>
          </a:p>
          <a:p>
            <a:pPr marL="800100" lvl="1" indent="-342900">
              <a:lnSpc>
                <a:spcPts val="3465"/>
              </a:lnSpc>
              <a:buFont typeface="Wingdings" panose="05000000000000000000" pitchFamily="2" charset="2"/>
              <a:buChar char="§"/>
            </a:pPr>
            <a:r>
              <a:rPr lang="en-US" sz="2236" dirty="0">
                <a:solidFill>
                  <a:srgbClr val="000000"/>
                </a:solidFill>
                <a:latin typeface="Montserrat"/>
              </a:rPr>
              <a:t>Box model</a:t>
            </a:r>
          </a:p>
          <a:p>
            <a:pPr marL="342900" indent="-342900">
              <a:lnSpc>
                <a:spcPts val="3465"/>
              </a:lnSpc>
              <a:buFont typeface="Wingdings" panose="05000000000000000000" pitchFamily="2" charset="2"/>
              <a:buChar char="§"/>
            </a:pPr>
            <a:r>
              <a:rPr lang="en-US" sz="2236" dirty="0">
                <a:solidFill>
                  <a:srgbClr val="000000"/>
                </a:solidFill>
                <a:latin typeface="Montserrat"/>
              </a:rPr>
              <a:t>Positioning</a:t>
            </a:r>
          </a:p>
          <a:p>
            <a:pPr marL="342900" indent="-342900">
              <a:lnSpc>
                <a:spcPts val="3465"/>
              </a:lnSpc>
              <a:buFont typeface="Wingdings" panose="05000000000000000000" pitchFamily="2" charset="2"/>
              <a:buChar char="§"/>
            </a:pPr>
            <a:r>
              <a:rPr lang="en-US" sz="2236" dirty="0">
                <a:solidFill>
                  <a:srgbClr val="000000"/>
                </a:solidFill>
                <a:latin typeface="Montserrat"/>
              </a:rPr>
              <a:t>Display</a:t>
            </a:r>
          </a:p>
          <a:p>
            <a:pPr marL="342900" indent="-342900">
              <a:lnSpc>
                <a:spcPts val="3465"/>
              </a:lnSpc>
              <a:buFont typeface="Wingdings" panose="05000000000000000000" pitchFamily="2" charset="2"/>
              <a:buChar char="§"/>
            </a:pPr>
            <a:r>
              <a:rPr lang="en-US" sz="2236" dirty="0">
                <a:solidFill>
                  <a:srgbClr val="000000"/>
                </a:solidFill>
                <a:latin typeface="Montserrat"/>
              </a:rPr>
              <a:t>Float</a:t>
            </a:r>
          </a:p>
          <a:p>
            <a:pPr marL="342900" indent="-342900">
              <a:lnSpc>
                <a:spcPts val="3465"/>
              </a:lnSpc>
              <a:buFont typeface="Wingdings" panose="05000000000000000000" pitchFamily="2" charset="2"/>
              <a:buChar char="§"/>
            </a:pPr>
            <a:r>
              <a:rPr lang="en-US" sz="2236" dirty="0">
                <a:solidFill>
                  <a:srgbClr val="000000"/>
                </a:solidFill>
                <a:latin typeface="Montserrat"/>
              </a:rPr>
              <a:t>Media queries</a:t>
            </a:r>
          </a:p>
          <a:p>
            <a:pPr marL="342900" indent="-342900">
              <a:lnSpc>
                <a:spcPts val="3465"/>
              </a:lnSpc>
              <a:buFont typeface="Wingdings" panose="05000000000000000000" pitchFamily="2" charset="2"/>
              <a:buChar char="§"/>
            </a:pPr>
            <a:r>
              <a:rPr lang="en-US" sz="2236" dirty="0">
                <a:solidFill>
                  <a:srgbClr val="000000"/>
                </a:solidFill>
                <a:latin typeface="Montserrat"/>
              </a:rPr>
              <a:t>Flexbox</a:t>
            </a:r>
          </a:p>
          <a:p>
            <a:pPr marL="342900" indent="-342900">
              <a:lnSpc>
                <a:spcPts val="3465"/>
              </a:lnSpc>
              <a:buFont typeface="Wingdings" panose="05000000000000000000" pitchFamily="2" charset="2"/>
              <a:buChar char="§"/>
            </a:pPr>
            <a:r>
              <a:rPr lang="en-US" sz="2236" dirty="0">
                <a:solidFill>
                  <a:srgbClr val="000000"/>
                </a:solidFill>
                <a:latin typeface="Montserrat"/>
              </a:rPr>
              <a:t>Grid</a:t>
            </a:r>
          </a:p>
        </p:txBody>
      </p:sp>
      <p:sp>
        <p:nvSpPr>
          <p:cNvPr id="34" name="AutoShape 2" descr="CSS Adalah Bahasa untuk Mewarnai saat Programming, Apa Maksudnya?">
            <a:extLst>
              <a:ext uri="{FF2B5EF4-FFF2-40B4-BE49-F238E27FC236}">
                <a16:creationId xmlns:a16="http://schemas.microsoft.com/office/drawing/2014/main" id="{BBE3A660-E709-D1CE-1092-0D3BE99C7A8C}"/>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9" name="TextBox 7">
            <a:extLst>
              <a:ext uri="{FF2B5EF4-FFF2-40B4-BE49-F238E27FC236}">
                <a16:creationId xmlns:a16="http://schemas.microsoft.com/office/drawing/2014/main" id="{4E91B03A-AB43-38F4-05A1-17552F814D58}"/>
              </a:ext>
            </a:extLst>
          </p:cNvPr>
          <p:cNvSpPr txBox="1"/>
          <p:nvPr/>
        </p:nvSpPr>
        <p:spPr>
          <a:xfrm>
            <a:off x="12630663" y="4012113"/>
            <a:ext cx="5657338" cy="4404732"/>
          </a:xfrm>
          <a:prstGeom prst="rect">
            <a:avLst/>
          </a:prstGeom>
        </p:spPr>
        <p:txBody>
          <a:bodyPr wrap="square" lIns="0" tIns="0" rIns="0" bIns="0" rtlCol="0" anchor="t">
            <a:spAutoFit/>
          </a:bodyPr>
          <a:lstStyle/>
          <a:p>
            <a:pPr marL="342900" indent="-342900">
              <a:lnSpc>
                <a:spcPts val="3465"/>
              </a:lnSpc>
              <a:buFont typeface="Wingdings" panose="05000000000000000000" pitchFamily="2" charset="2"/>
              <a:buChar char="q"/>
            </a:pPr>
            <a:r>
              <a:rPr lang="en-US" sz="2236" b="1" dirty="0">
                <a:solidFill>
                  <a:srgbClr val="000000"/>
                </a:solidFill>
                <a:latin typeface="Montserrat"/>
              </a:rPr>
              <a:t>My Projects :</a:t>
            </a:r>
          </a:p>
          <a:p>
            <a:pPr marL="342900" indent="-342900">
              <a:lnSpc>
                <a:spcPts val="3465"/>
              </a:lnSpc>
              <a:buFont typeface="Wingdings" panose="05000000000000000000" pitchFamily="2" charset="2"/>
              <a:buChar char="§"/>
            </a:pPr>
            <a:r>
              <a:rPr lang="en-US" sz="2236" dirty="0">
                <a:solidFill>
                  <a:srgbClr val="000000"/>
                </a:solidFill>
                <a:latin typeface="Montserrat"/>
                <a:hlinkClick r:id="rId3" action="ppaction://hlinkfile"/>
              </a:rPr>
              <a:t>Color vocab</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4" action="ppaction://hlinkfile"/>
              </a:rPr>
              <a:t>Motivational meme</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5" action="ppaction://hlinkfile"/>
              </a:rPr>
              <a:t>Flag project</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6" action="ppaction://hlinkfile"/>
              </a:rPr>
              <a:t>Design agency</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7" action="ppaction://hlinkfile"/>
              </a:rPr>
              <a:t>Flexbox pricing Project</a:t>
            </a:r>
            <a:endParaRPr lang="en-US" sz="2236" dirty="0">
              <a:solidFill>
                <a:srgbClr val="000000"/>
              </a:solidFill>
              <a:latin typeface="Montserrat"/>
            </a:endParaRPr>
          </a:p>
          <a:p>
            <a:pPr marL="342900" indent="-342900">
              <a:lnSpc>
                <a:spcPts val="3465"/>
              </a:lnSpc>
              <a:buFont typeface="Wingdings" panose="05000000000000000000" pitchFamily="2" charset="2"/>
              <a:buChar char="§"/>
            </a:pPr>
            <a:r>
              <a:rPr lang="en-US" sz="2236" dirty="0">
                <a:solidFill>
                  <a:srgbClr val="000000"/>
                </a:solidFill>
                <a:latin typeface="Montserrat"/>
                <a:hlinkClick r:id="rId8" action="ppaction://hlinkfile"/>
              </a:rPr>
              <a:t>Mondrian project</a:t>
            </a:r>
            <a:endParaRPr lang="en-US" sz="2236" dirty="0">
              <a:solidFill>
                <a:srgbClr val="000000"/>
              </a:solidFill>
              <a:latin typeface="Montserrat"/>
            </a:endParaRPr>
          </a:p>
          <a:p>
            <a:pPr>
              <a:lnSpc>
                <a:spcPts val="3465"/>
              </a:lnSpc>
            </a:pPr>
            <a:endParaRPr lang="en-US" sz="2236" dirty="0">
              <a:solidFill>
                <a:srgbClr val="000000"/>
              </a:solidFill>
              <a:latin typeface="Montserrat"/>
            </a:endParaRPr>
          </a:p>
          <a:p>
            <a:pPr marL="342900" indent="-342900">
              <a:lnSpc>
                <a:spcPts val="3465"/>
              </a:lnSpc>
              <a:buFont typeface="Wingdings" panose="05000000000000000000" pitchFamily="2" charset="2"/>
              <a:buChar char="§"/>
            </a:pPr>
            <a:endParaRPr lang="en-US" sz="2236" dirty="0">
              <a:solidFill>
                <a:srgbClr val="000000"/>
              </a:solidFill>
              <a:latin typeface="Montserrat"/>
            </a:endParaRPr>
          </a:p>
          <a:p>
            <a:pPr marL="342900" indent="-342900">
              <a:lnSpc>
                <a:spcPts val="3465"/>
              </a:lnSpc>
              <a:buFont typeface="Wingdings" panose="05000000000000000000" pitchFamily="2" charset="2"/>
              <a:buChar char="q"/>
            </a:pPr>
            <a:endParaRPr lang="en-US" sz="900" dirty="0">
              <a:solidFill>
                <a:srgbClr val="000000"/>
              </a:solidFill>
              <a:latin typeface="Montserrat"/>
            </a:endParaRPr>
          </a:p>
        </p:txBody>
      </p:sp>
      <p:pic>
        <p:nvPicPr>
          <p:cNvPr id="45" name="Picture 44">
            <a:extLst>
              <a:ext uri="{FF2B5EF4-FFF2-40B4-BE49-F238E27FC236}">
                <a16:creationId xmlns:a16="http://schemas.microsoft.com/office/drawing/2014/main" id="{AEAC6497-B67C-C986-AFD8-71DE741124F1}"/>
              </a:ext>
            </a:extLst>
          </p:cNvPr>
          <p:cNvPicPr>
            <a:picLocks noChangeAspect="1"/>
          </p:cNvPicPr>
          <p:nvPr/>
        </p:nvPicPr>
        <p:blipFill>
          <a:blip r:embed="rId9"/>
          <a:stretch>
            <a:fillRect/>
          </a:stretch>
        </p:blipFill>
        <p:spPr>
          <a:xfrm>
            <a:off x="515747" y="5295900"/>
            <a:ext cx="5547841" cy="498241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564</Words>
  <Application>Microsoft Office PowerPoint</Application>
  <PresentationFormat>Custom</PresentationFormat>
  <Paragraphs>114</Paragraphs>
  <Slides>18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Calibri</vt:lpstr>
      <vt:lpstr>Arial</vt:lpstr>
      <vt:lpstr>Kenao Sans Serif</vt:lpstr>
      <vt:lpstr>Google Sans</vt:lpstr>
      <vt:lpstr>Wingdings</vt:lpstr>
      <vt:lpstr>Montserrat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Cream and Brown Minimalist Let's Learn Presentation</dc:title>
  <dc:creator>Meet Dhameliya</dc:creator>
  <cp:lastModifiedBy>MEET DHAMELIYA</cp:lastModifiedBy>
  <cp:revision>6</cp:revision>
  <dcterms:created xsi:type="dcterms:W3CDTF">2006-08-16T00:00:00Z</dcterms:created>
  <dcterms:modified xsi:type="dcterms:W3CDTF">2023-08-21T02:42:28Z</dcterms:modified>
  <dc:identifier>DAFr9dRnefM</dc:identifier>
</cp:coreProperties>
</file>